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27"/>
  </p:notesMasterIdLst>
  <p:handoutMasterIdLst>
    <p:handoutMasterId r:id="rId28"/>
  </p:handoutMasterIdLst>
  <p:sldIdLst>
    <p:sldId id="256" r:id="rId5"/>
    <p:sldId id="322" r:id="rId6"/>
    <p:sldId id="328" r:id="rId7"/>
    <p:sldId id="326" r:id="rId8"/>
    <p:sldId id="327" r:id="rId9"/>
    <p:sldId id="329" r:id="rId10"/>
    <p:sldId id="330" r:id="rId11"/>
    <p:sldId id="332" r:id="rId12"/>
    <p:sldId id="331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26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660" autoAdjust="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2. I am satisfied with the residential services I receive from Shalom.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D8-4E06-B651-7ADE7E28B2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D8-4E06-B651-7ADE7E28B2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D8-4E06-B651-7ADE7E28B2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D8-4E06-B651-7ADE7E28B2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D8-4E06-B651-7ADE7E28B27E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43%</c:v>
                </c:pt>
                <c:pt idx="1">
                  <c:v>Agree 53%</c:v>
                </c:pt>
                <c:pt idx="2">
                  <c:v>Disagree 2%</c:v>
                </c:pt>
                <c:pt idx="3">
                  <c:v>Strongly Disagree 1%</c:v>
                </c:pt>
                <c:pt idx="4">
                  <c:v>No Response 1%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67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8-4406-A1AB-1E4332EE6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44984468684539"/>
          <c:y val="0.30839607539680192"/>
          <c:w val="0.27573364155168678"/>
          <c:h val="0.392720227300919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11. I think this residential service helps me stay out of the hospital.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12-47D9-9A94-BC112797B2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12-47D9-9A94-BC112797B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12-47D9-9A94-BC112797B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12-47D9-9A94-BC112797B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12-47D9-9A94-BC112797B215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56%</c:v>
                </c:pt>
                <c:pt idx="1">
                  <c:v>Agree 43%</c:v>
                </c:pt>
                <c:pt idx="2">
                  <c:v>Disagree 0%</c:v>
                </c:pt>
                <c:pt idx="3">
                  <c:v>Strongly Disagree 0%</c:v>
                </c:pt>
                <c:pt idx="4">
                  <c:v>No Response 1%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53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13-46C5-B6CF-080DA9F32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830305569601961"/>
          <c:y val="0.29339232445906754"/>
          <c:w val="0.33738501769847579"/>
          <c:h val="0.47974198273977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12. Staff are willing to see me as often as I feel it is necessary.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5E-4BA0-AF47-9CBFA9AB20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5E-4BA0-AF47-9CBFA9AB20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5E-4BA0-AF47-9CBFA9AB20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5E-4BA0-AF47-9CBFA9AB200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5E-4BA0-AF47-9CBFA9AB200E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53%</c:v>
                </c:pt>
                <c:pt idx="1">
                  <c:v>Agree 43%</c:v>
                </c:pt>
                <c:pt idx="2">
                  <c:v>Disagree 3%</c:v>
                </c:pt>
                <c:pt idx="3">
                  <c:v>Strongly Disagree 0%</c:v>
                </c:pt>
                <c:pt idx="4">
                  <c:v>No Response 1%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</c:v>
                </c:pt>
                <c:pt idx="1">
                  <c:v>55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9-49D4-B499-12A22755C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1604726739152"/>
          <c:y val="0.25868599290851602"/>
          <c:w val="0.32687600011192625"/>
          <c:h val="0.46320369004384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13. Staff encourage me to take responsibility for how I live my life.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9F-4827-9495-03A6731E0A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9F-4827-9495-03A6731E0A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9F-4827-9495-03A6731E0A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9F-4827-9495-03A6731E0A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9F-4827-9495-03A6731E0A95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43%</c:v>
                </c:pt>
                <c:pt idx="1">
                  <c:v>Agree 52%</c:v>
                </c:pt>
                <c:pt idx="2">
                  <c:v>Disagree 3%</c:v>
                </c:pt>
                <c:pt idx="3">
                  <c:v>Strongly Disagree 0%</c:v>
                </c:pt>
                <c:pt idx="4">
                  <c:v>No Response 2%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</c:v>
                </c:pt>
                <c:pt idx="1">
                  <c:v>66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E-4273-A8A9-622413B52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9902061712251"/>
          <c:y val="0.27283791902580301"/>
          <c:w val="0.28240908711499396"/>
          <c:h val="0.4244156024093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14. If I had a friend or family member who needed this kind of service, I would recommend this residential program to them.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5B-48DF-9B49-9D88715282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5B-48DF-9B49-9D88715282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5B-48DF-9B49-9D88715282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5B-48DF-9B49-9D88715282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15B-48DF-9B49-9D88715282B4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50%</c:v>
                </c:pt>
                <c:pt idx="1">
                  <c:v>Agree 42%</c:v>
                </c:pt>
                <c:pt idx="2">
                  <c:v>Disagree 4%</c:v>
                </c:pt>
                <c:pt idx="3">
                  <c:v>Strongly Disagree 2%</c:v>
                </c:pt>
                <c:pt idx="4">
                  <c:v>No Response 2%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53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0-4373-A060-AC9C5CFBA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771799574304"/>
          <c:y val="0.33928135577201385"/>
          <c:w val="0.33074124987770409"/>
          <c:h val="0.53075473592807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15. I have people in my life with whom I can do enjoyable things.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1F-4EF2-B224-23CE7FB4F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1F-4EF2-B224-23CE7FB4F1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1F-4EF2-B224-23CE7FB4F1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1F-4EF2-B224-23CE7FB4F1A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D1F-4EF2-B224-23CE7FB4F1A5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39%</c:v>
                </c:pt>
                <c:pt idx="1">
                  <c:v>Agree 46%</c:v>
                </c:pt>
                <c:pt idx="2">
                  <c:v>Disagree 9%</c:v>
                </c:pt>
                <c:pt idx="3">
                  <c:v>Strongly Disagree 3%</c:v>
                </c:pt>
                <c:pt idx="4">
                  <c:v>No Response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</c:v>
                </c:pt>
                <c:pt idx="1">
                  <c:v>57</c:v>
                </c:pt>
                <c:pt idx="2">
                  <c:v>11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35-45F9-BB0A-5D1C9DBAF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57031565776566"/>
          <c:y val="0.21217541964530467"/>
          <c:w val="0.36948149846312278"/>
          <c:h val="0.5323119050691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913533464566929"/>
          <c:y val="0.2052774233958278"/>
          <c:w val="0.47141695374015746"/>
          <c:h val="0.7071253871108891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16. I feel safe in the program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3C-4336-9679-7E4098E868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3C-4336-9679-7E4098E868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3C-4336-9679-7E4098E868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3C-4336-9679-7E4098E868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3C-4336-9679-7E4098E86800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49%</c:v>
                </c:pt>
                <c:pt idx="1">
                  <c:v>Agree 45%</c:v>
                </c:pt>
                <c:pt idx="2">
                  <c:v>Disagree 2%</c:v>
                </c:pt>
                <c:pt idx="3">
                  <c:v>Strongly Disagree 1%</c:v>
                </c:pt>
                <c:pt idx="4">
                  <c:v>No Response 3%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57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B-4716-9FAA-71E97ECAF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93196358267709"/>
          <c:y val="0.23950502955800748"/>
          <c:w val="0.26069303641732283"/>
          <c:h val="0.41689219876401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17. I am satisfied with the food served in the program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EC-4018-A383-BB77A72B86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EC-4018-A383-BB77A72B86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EC-4018-A383-BB77A72B86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EC-4018-A383-BB77A72B86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EC-4018-A383-BB77A72B86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DEC-4018-A383-BB77A72B86B6}"/>
              </c:ext>
            </c:extLst>
          </c:dPt>
          <c:cat>
            <c:strRef>
              <c:f>Sheet1!$A$2:$A$7</c:f>
              <c:strCache>
                <c:ptCount val="6"/>
                <c:pt idx="0">
                  <c:v>Strongly Agree 37%</c:v>
                </c:pt>
                <c:pt idx="1">
                  <c:v>Agree 41%</c:v>
                </c:pt>
                <c:pt idx="2">
                  <c:v>Not Applicable 15%</c:v>
                </c:pt>
                <c:pt idx="3">
                  <c:v>Disagree 2%</c:v>
                </c:pt>
                <c:pt idx="4">
                  <c:v>Strongly Disagree 2%</c:v>
                </c:pt>
                <c:pt idx="5">
                  <c:v>No Response 3%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46</c:v>
                </c:pt>
                <c:pt idx="1">
                  <c:v>51</c:v>
                </c:pt>
                <c:pt idx="2">
                  <c:v>18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5-47E1-8348-0CA571114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912874376941409"/>
          <c:y val="0.16592069277161811"/>
          <c:w val="0.35206391678104459"/>
          <c:h val="0.5648876786125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3. I feel  residential staff treat me with dignity and respect.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B0-4895-88D8-3AEA7E8E11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B0-4895-88D8-3AEA7E8E11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B0-4895-88D8-3AEA7E8E11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B0-4895-88D8-3AEA7E8E1119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 52%</c:v>
                </c:pt>
                <c:pt idx="1">
                  <c:v>Agree 45%</c:v>
                </c:pt>
                <c:pt idx="2">
                  <c:v>Disagree 2%</c:v>
                </c:pt>
                <c:pt idx="3">
                  <c:v>Strongly Disagree 1%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57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8-4BF2-BF57-1F370932C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58042319111121"/>
          <c:y val="0.29619015244854152"/>
          <c:w val="0.27548304885596742"/>
          <c:h val="0.40525900218513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 The residential staff involves me in decisions, which affect me.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00-4D78-A5E6-CA51717601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00-4D78-A5E6-CA51717601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00-4D78-A5E6-CA51717601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00-4D78-A5E6-CA51717601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00-4D78-A5E6-CA517176016B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41%</c:v>
                </c:pt>
                <c:pt idx="1">
                  <c:v>Agree 54%</c:v>
                </c:pt>
                <c:pt idx="2">
                  <c:v>Disagree 4%</c:v>
                </c:pt>
                <c:pt idx="3">
                  <c:v>Strongly Disagree 0%</c:v>
                </c:pt>
                <c:pt idx="4">
                  <c:v>No Response 1%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</c:v>
                </c:pt>
                <c:pt idx="1">
                  <c:v>68</c:v>
                </c:pt>
                <c:pt idx="2">
                  <c:v>5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2-4A2C-8BBC-4302125EB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8354433235234"/>
          <c:y val="0.30194830006179879"/>
          <c:w val="0.32428515399851598"/>
          <c:h val="0.41015829442990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5. I am satisfied with the amount of help I get in making appointments with my dentist, doctor, psychiatrist, and other providers.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6E-45E5-AE48-E54DD086A1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6E-45E5-AE48-E54DD086A1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6E-45E5-AE48-E54DD086A1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6E-45E5-AE48-E54DD086A17D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 50%</c:v>
                </c:pt>
                <c:pt idx="1">
                  <c:v>Agree 47%</c:v>
                </c:pt>
                <c:pt idx="2">
                  <c:v>Disagree 1%</c:v>
                </c:pt>
                <c:pt idx="3">
                  <c:v>Strongly Disagree 2%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60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0-4064-8CC3-62C68067A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78583680976882"/>
          <c:y val="0.32900892015454863"/>
          <c:w val="0.32822428692476435"/>
          <c:h val="0.47894307943580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6. I am aware of what my goals are on my treatment plan.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61-4496-B0C0-96E8150114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61-4496-B0C0-96E8150114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61-4496-B0C0-96E8150114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61-4496-B0C0-96E815011403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 41%</c:v>
                </c:pt>
                <c:pt idx="1">
                  <c:v>Agree 57%</c:v>
                </c:pt>
                <c:pt idx="2">
                  <c:v>Disagree 2%</c:v>
                </c:pt>
                <c:pt idx="3">
                  <c:v>Strongly Disagree 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72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7-42F0-A8EB-AB799076B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8696450746854"/>
          <c:y val="0.29450016487328018"/>
          <c:w val="0.25629321308112279"/>
          <c:h val="0.41559012548156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I am satisfied with the amount of help I get from staff in addressing work or volunteer goals.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F9-454B-8635-0B119B55FC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F9-454B-8635-0B119B55FC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F9-454B-8635-0B119B55FC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F9-454B-8635-0B119B55FC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F9-454B-8635-0B119B55FC5D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31%</c:v>
                </c:pt>
                <c:pt idx="1">
                  <c:v>Agree 51%</c:v>
                </c:pt>
                <c:pt idx="2">
                  <c:v>Not Applicable 16%</c:v>
                </c:pt>
                <c:pt idx="3">
                  <c:v>Disagree 2%</c:v>
                </c:pt>
                <c:pt idx="4">
                  <c:v>Strongly Disagree 0%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</c:v>
                </c:pt>
                <c:pt idx="1">
                  <c:v>65</c:v>
                </c:pt>
                <c:pt idx="2">
                  <c:v>20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6-4919-A8B2-CF12609D1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912874376941409"/>
          <c:y val="0.28739082408397376"/>
          <c:w val="0.24344006357003539"/>
          <c:h val="0.57876673892882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8.I decided my treatment goals, not staff.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0F-45D3-BBF8-44BBA5BAA5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0F-45D3-BBF8-44BBA5BAA5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0F-45D3-BBF8-44BBA5BAA5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0F-45D3-BBF8-44BBA5BAA5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0F-45D3-BBF8-44BBA5BAA5A4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37%</c:v>
                </c:pt>
                <c:pt idx="1">
                  <c:v>Agree 54%</c:v>
                </c:pt>
                <c:pt idx="2">
                  <c:v>Disagree 8%</c:v>
                </c:pt>
                <c:pt idx="3">
                  <c:v>Strongly Disagree 0%</c:v>
                </c:pt>
                <c:pt idx="4">
                  <c:v>No Response 1%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68</c:v>
                </c:pt>
                <c:pt idx="2">
                  <c:v>11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D-4196-B321-2AC0A2596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144935015005632"/>
          <c:y val="0.24352109389607238"/>
          <c:w val="0.35875934093440442"/>
          <c:h val="0.47002716899660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9. I am satisfied with the progress I am making towards my goals on my service plan.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9.I am satisfied with the progress I am making towards my goals on my service plan.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C6-423B-8580-95D7726706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C6-423B-8580-95D7726706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C6-423B-8580-95D7726706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C6-423B-8580-95D7726706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8C6-423B-8580-95D7726706E7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40%</c:v>
                </c:pt>
                <c:pt idx="1">
                  <c:v>Agree 54%</c:v>
                </c:pt>
                <c:pt idx="2">
                  <c:v>Disagree 4%</c:v>
                </c:pt>
                <c:pt idx="3">
                  <c:v>Strongly Disagree 0%</c:v>
                </c:pt>
                <c:pt idx="4">
                  <c:v>No Response 2%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</c:v>
                </c:pt>
                <c:pt idx="1">
                  <c:v>69</c:v>
                </c:pt>
                <c:pt idx="2">
                  <c:v>5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95-4872-BEB4-FEB8BC4DA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504204248722412"/>
          <c:y val="0.44226682579512455"/>
          <c:w val="0.29358200975972715"/>
          <c:h val="0.3700270292213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10. I feel that the residential staff here believes I can grow, change, and recover.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10. I feel that the residential staff here believes I can grow, change, and recover.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0E-4BD9-A9D2-97AEAAB5E1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0E-4BD9-A9D2-97AEAAB5E1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0E-4BD9-A9D2-97AEAAB5E1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0E-4BD9-A9D2-97AEAAB5E1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00E-4BD9-A9D2-97AEAAB5E1DB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 52%</c:v>
                </c:pt>
                <c:pt idx="1">
                  <c:v>Agree 43%</c:v>
                </c:pt>
                <c:pt idx="2">
                  <c:v>Disagree 3%</c:v>
                </c:pt>
                <c:pt idx="3">
                  <c:v>Strongly Disagree 0%</c:v>
                </c:pt>
                <c:pt idx="4">
                  <c:v>No Response 2%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55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4-43AF-A634-DA72FD6E4A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19722413492465"/>
          <c:y val="0.29578513788602545"/>
          <c:w val="0.25808490357123187"/>
          <c:h val="0.50165370427179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D572C-E217-40F8-9EC0-C592463184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6D1E31-372C-43AD-AA9C-A3028611185F}">
      <dgm:prSet/>
      <dgm:spPr/>
      <dgm:t>
        <a:bodyPr/>
        <a:lstStyle/>
        <a:p>
          <a:r>
            <a:rPr lang="en-US" dirty="0"/>
            <a:t>Blanchard House (7/7) 		100% </a:t>
          </a:r>
        </a:p>
      </dgm:t>
    </dgm:pt>
    <dgm:pt modelId="{609BA53E-73FC-46D9-83F3-9FD592E86BD3}" type="parTrans" cxnId="{5FF5A1E1-CA7D-49F7-BD23-3A71D09DBF28}">
      <dgm:prSet/>
      <dgm:spPr/>
      <dgm:t>
        <a:bodyPr/>
        <a:lstStyle/>
        <a:p>
          <a:endParaRPr lang="en-US"/>
        </a:p>
      </dgm:t>
    </dgm:pt>
    <dgm:pt modelId="{CA8F5C03-085B-4E2D-AE89-109C78F74C2F}" type="sibTrans" cxnId="{5FF5A1E1-CA7D-49F7-BD23-3A71D09DBF28}">
      <dgm:prSet/>
      <dgm:spPr/>
      <dgm:t>
        <a:bodyPr/>
        <a:lstStyle/>
        <a:p>
          <a:endParaRPr lang="en-US"/>
        </a:p>
      </dgm:t>
    </dgm:pt>
    <dgm:pt modelId="{CE626A61-02DF-4973-9588-937BE9FC757A}">
      <dgm:prSet/>
      <dgm:spPr/>
      <dgm:t>
        <a:bodyPr/>
        <a:lstStyle/>
        <a:p>
          <a:r>
            <a:rPr lang="en-US" dirty="0"/>
            <a:t>Park Street (3/9) 		33.3%</a:t>
          </a:r>
        </a:p>
      </dgm:t>
    </dgm:pt>
    <dgm:pt modelId="{6E2FD055-FE01-44E6-851E-335E50D2BB29}" type="parTrans" cxnId="{3A3CF844-A7FE-4328-A164-EB2AE3FB3C6A}">
      <dgm:prSet/>
      <dgm:spPr/>
      <dgm:t>
        <a:bodyPr/>
        <a:lstStyle/>
        <a:p>
          <a:endParaRPr lang="en-US"/>
        </a:p>
      </dgm:t>
    </dgm:pt>
    <dgm:pt modelId="{1E907B0B-A764-4FA4-B4A7-5ED3E2EDBF88}" type="sibTrans" cxnId="{3A3CF844-A7FE-4328-A164-EB2AE3FB3C6A}">
      <dgm:prSet/>
      <dgm:spPr/>
      <dgm:t>
        <a:bodyPr/>
        <a:lstStyle/>
        <a:p>
          <a:endParaRPr lang="en-US"/>
        </a:p>
      </dgm:t>
    </dgm:pt>
    <dgm:pt modelId="{AC581FBE-7D9C-48DD-B10E-C44C4C2A9C75}">
      <dgm:prSet/>
      <dgm:spPr/>
      <dgm:t>
        <a:bodyPr/>
        <a:lstStyle/>
        <a:p>
          <a:r>
            <a:rPr lang="en-US" dirty="0"/>
            <a:t>Seth Jordan House (6/6)	100%</a:t>
          </a:r>
        </a:p>
      </dgm:t>
    </dgm:pt>
    <dgm:pt modelId="{21DB492C-44BE-48CB-A870-19D92E865180}" type="parTrans" cxnId="{14BDDF3A-9C58-46DC-A801-A0C4E1AE5115}">
      <dgm:prSet/>
      <dgm:spPr/>
      <dgm:t>
        <a:bodyPr/>
        <a:lstStyle/>
        <a:p>
          <a:endParaRPr lang="en-US"/>
        </a:p>
      </dgm:t>
    </dgm:pt>
    <dgm:pt modelId="{6E571175-6243-4BE7-B20B-1C1EFDA7BFDA}" type="sibTrans" cxnId="{14BDDF3A-9C58-46DC-A801-A0C4E1AE5115}">
      <dgm:prSet/>
      <dgm:spPr/>
      <dgm:t>
        <a:bodyPr/>
        <a:lstStyle/>
        <a:p>
          <a:endParaRPr lang="en-US"/>
        </a:p>
      </dgm:t>
    </dgm:pt>
    <dgm:pt modelId="{1DA0EB1F-1A4C-4F2B-AA17-FAB7BBF78D7A}">
      <dgm:prSet/>
      <dgm:spPr/>
      <dgm:t>
        <a:bodyPr/>
        <a:lstStyle/>
        <a:p>
          <a:r>
            <a:rPr lang="en-US" dirty="0"/>
            <a:t>Wilson Street (5/6)		83.3%</a:t>
          </a:r>
        </a:p>
      </dgm:t>
    </dgm:pt>
    <dgm:pt modelId="{1191692D-1876-482F-A683-238CFFE7CE14}" type="parTrans" cxnId="{EFB79CFF-A1B7-4F37-9B78-0897F9B9EC0F}">
      <dgm:prSet/>
      <dgm:spPr/>
      <dgm:t>
        <a:bodyPr/>
        <a:lstStyle/>
        <a:p>
          <a:endParaRPr lang="en-US"/>
        </a:p>
      </dgm:t>
    </dgm:pt>
    <dgm:pt modelId="{8F73C26F-473C-4046-BB23-51BBAA03208A}" type="sibTrans" cxnId="{EFB79CFF-A1B7-4F37-9B78-0897F9B9EC0F}">
      <dgm:prSet/>
      <dgm:spPr/>
      <dgm:t>
        <a:bodyPr/>
        <a:lstStyle/>
        <a:p>
          <a:endParaRPr lang="en-US"/>
        </a:p>
      </dgm:t>
    </dgm:pt>
    <dgm:pt modelId="{2DD2C6C6-BE1C-447F-B9DC-29BD4998AF09}">
      <dgm:prSet/>
      <dgm:spPr/>
      <dgm:t>
        <a:bodyPr/>
        <a:lstStyle/>
        <a:p>
          <a:r>
            <a:rPr lang="en-US"/>
            <a:t>Woodford Street (8/8)		100%</a:t>
          </a:r>
        </a:p>
      </dgm:t>
    </dgm:pt>
    <dgm:pt modelId="{ECB241DE-FA82-4CB2-9105-F2A1B08B1493}" type="parTrans" cxnId="{623F46FF-3440-4703-B382-8B7374BB6DAB}">
      <dgm:prSet/>
      <dgm:spPr/>
      <dgm:t>
        <a:bodyPr/>
        <a:lstStyle/>
        <a:p>
          <a:endParaRPr lang="en-US"/>
        </a:p>
      </dgm:t>
    </dgm:pt>
    <dgm:pt modelId="{E9032F26-CE22-4F54-AB21-525B54E2866F}" type="sibTrans" cxnId="{623F46FF-3440-4703-B382-8B7374BB6DAB}">
      <dgm:prSet/>
      <dgm:spPr/>
      <dgm:t>
        <a:bodyPr/>
        <a:lstStyle/>
        <a:p>
          <a:endParaRPr lang="en-US"/>
        </a:p>
      </dgm:t>
    </dgm:pt>
    <dgm:pt modelId="{5BE5F592-A6A6-4583-ADF7-76FC74A13362}">
      <dgm:prSet/>
      <dgm:spPr/>
      <dgm:t>
        <a:bodyPr/>
        <a:lstStyle/>
        <a:p>
          <a:r>
            <a:rPr lang="en-US"/>
            <a:t>Auburn/Read (9/11)		81.8%</a:t>
          </a:r>
        </a:p>
      </dgm:t>
    </dgm:pt>
    <dgm:pt modelId="{21EE1C89-814C-418B-BFF5-650B2B389A0C}" type="parTrans" cxnId="{9E1B0F28-3C27-43A4-882E-03D6617FD1A5}">
      <dgm:prSet/>
      <dgm:spPr/>
      <dgm:t>
        <a:bodyPr/>
        <a:lstStyle/>
        <a:p>
          <a:endParaRPr lang="en-US"/>
        </a:p>
      </dgm:t>
    </dgm:pt>
    <dgm:pt modelId="{F2AE9FA7-6CE6-4F21-AB85-73359D44DFCF}" type="sibTrans" cxnId="{9E1B0F28-3C27-43A4-882E-03D6617FD1A5}">
      <dgm:prSet/>
      <dgm:spPr/>
      <dgm:t>
        <a:bodyPr/>
        <a:lstStyle/>
        <a:p>
          <a:endParaRPr lang="en-US"/>
        </a:p>
      </dgm:t>
    </dgm:pt>
    <dgm:pt modelId="{13EF84DC-7F6D-447B-9ECB-24705A7DD615}">
      <dgm:prSet/>
      <dgm:spPr/>
      <dgm:t>
        <a:bodyPr/>
        <a:lstStyle/>
        <a:p>
          <a:r>
            <a:rPr lang="en-US"/>
            <a:t>Biddeford (12/13)		92.3%</a:t>
          </a:r>
        </a:p>
      </dgm:t>
    </dgm:pt>
    <dgm:pt modelId="{E2AD62D1-A8EA-4042-98FD-515C71FEE3DC}" type="parTrans" cxnId="{8C0DF86F-BFC9-40D2-B36F-DB13F349CF26}">
      <dgm:prSet/>
      <dgm:spPr/>
      <dgm:t>
        <a:bodyPr/>
        <a:lstStyle/>
        <a:p>
          <a:endParaRPr lang="en-US"/>
        </a:p>
      </dgm:t>
    </dgm:pt>
    <dgm:pt modelId="{A036B933-FEA4-482C-B59C-AE8CFC9AF88D}" type="sibTrans" cxnId="{8C0DF86F-BFC9-40D2-B36F-DB13F349CF26}">
      <dgm:prSet/>
      <dgm:spPr/>
      <dgm:t>
        <a:bodyPr/>
        <a:lstStyle/>
        <a:p>
          <a:endParaRPr lang="en-US"/>
        </a:p>
      </dgm:t>
    </dgm:pt>
    <dgm:pt modelId="{A5B6157E-7BC0-40C7-BE34-6B40C298F633}">
      <dgm:prSet/>
      <dgm:spPr/>
      <dgm:t>
        <a:bodyPr/>
        <a:lstStyle/>
        <a:p>
          <a:r>
            <a:rPr lang="en-US"/>
            <a:t>Saco (10/14)			71.4%</a:t>
          </a:r>
        </a:p>
      </dgm:t>
    </dgm:pt>
    <dgm:pt modelId="{366316AD-ED88-45D6-8BFC-BB65A1ED6822}" type="parTrans" cxnId="{29AE01A2-9534-449F-8D6F-3F3BBD7C6EB2}">
      <dgm:prSet/>
      <dgm:spPr/>
      <dgm:t>
        <a:bodyPr/>
        <a:lstStyle/>
        <a:p>
          <a:endParaRPr lang="en-US"/>
        </a:p>
      </dgm:t>
    </dgm:pt>
    <dgm:pt modelId="{E0527680-708F-44E0-AB91-707EF84FFCA3}" type="sibTrans" cxnId="{29AE01A2-9534-449F-8D6F-3F3BBD7C6EB2}">
      <dgm:prSet/>
      <dgm:spPr/>
      <dgm:t>
        <a:bodyPr/>
        <a:lstStyle/>
        <a:p>
          <a:endParaRPr lang="en-US"/>
        </a:p>
      </dgm:t>
    </dgm:pt>
    <dgm:pt modelId="{1482D3DA-3FF7-40FA-8807-934E42037061}">
      <dgm:prSet/>
      <dgm:spPr/>
      <dgm:t>
        <a:bodyPr/>
        <a:lstStyle/>
        <a:p>
          <a:r>
            <a:rPr lang="en-US"/>
            <a:t>Mellen (8/9)			88.8%</a:t>
          </a:r>
        </a:p>
      </dgm:t>
    </dgm:pt>
    <dgm:pt modelId="{0DADF811-092F-43FC-ACA6-B50F06E9F313}" type="parTrans" cxnId="{9F4E66ED-2A56-4AE9-9F48-67A176ECD829}">
      <dgm:prSet/>
      <dgm:spPr/>
      <dgm:t>
        <a:bodyPr/>
        <a:lstStyle/>
        <a:p>
          <a:endParaRPr lang="en-US"/>
        </a:p>
      </dgm:t>
    </dgm:pt>
    <dgm:pt modelId="{1CE88B8D-F67D-495E-99A9-26232D1143CD}" type="sibTrans" cxnId="{9F4E66ED-2A56-4AE9-9F48-67A176ECD829}">
      <dgm:prSet/>
      <dgm:spPr/>
      <dgm:t>
        <a:bodyPr/>
        <a:lstStyle/>
        <a:p>
          <a:endParaRPr lang="en-US"/>
        </a:p>
      </dgm:t>
    </dgm:pt>
    <dgm:pt modelId="{337DC9A9-7A95-4EE8-9F7A-A460024A7B27}">
      <dgm:prSet/>
      <dgm:spPr/>
      <dgm:t>
        <a:bodyPr/>
        <a:lstStyle/>
        <a:p>
          <a:r>
            <a:rPr lang="en-US"/>
            <a:t>Congress West (8/10)		80%</a:t>
          </a:r>
        </a:p>
      </dgm:t>
    </dgm:pt>
    <dgm:pt modelId="{17EBFE88-C486-44BA-9CE2-16644E81E2B8}" type="parTrans" cxnId="{3E7D79F7-41FC-479B-9E75-B2E44DECDC8A}">
      <dgm:prSet/>
      <dgm:spPr/>
      <dgm:t>
        <a:bodyPr/>
        <a:lstStyle/>
        <a:p>
          <a:endParaRPr lang="en-US"/>
        </a:p>
      </dgm:t>
    </dgm:pt>
    <dgm:pt modelId="{07ABD9DC-CA97-4F38-8D59-05C739A61E76}" type="sibTrans" cxnId="{3E7D79F7-41FC-479B-9E75-B2E44DECDC8A}">
      <dgm:prSet/>
      <dgm:spPr/>
      <dgm:t>
        <a:bodyPr/>
        <a:lstStyle/>
        <a:p>
          <a:endParaRPr lang="en-US"/>
        </a:p>
      </dgm:t>
    </dgm:pt>
    <dgm:pt modelId="{445FA20B-98E3-4514-8B05-B7F733609525}">
      <dgm:prSet/>
      <dgm:spPr/>
      <dgm:t>
        <a:bodyPr/>
        <a:lstStyle/>
        <a:p>
          <a:r>
            <a:rPr lang="en-US"/>
            <a:t>CRS (46/57)			80.7%</a:t>
          </a:r>
        </a:p>
      </dgm:t>
    </dgm:pt>
    <dgm:pt modelId="{B5E71D9A-E3CE-4582-AEB5-72797462EDC7}" type="parTrans" cxnId="{3C90633C-E249-431C-AC99-1DF4297A6A0F}">
      <dgm:prSet/>
      <dgm:spPr/>
      <dgm:t>
        <a:bodyPr/>
        <a:lstStyle/>
        <a:p>
          <a:endParaRPr lang="en-US"/>
        </a:p>
      </dgm:t>
    </dgm:pt>
    <dgm:pt modelId="{CBB274DD-B475-4975-82BB-41A556772F07}" type="sibTrans" cxnId="{3C90633C-E249-431C-AC99-1DF4297A6A0F}">
      <dgm:prSet/>
      <dgm:spPr/>
      <dgm:t>
        <a:bodyPr/>
        <a:lstStyle/>
        <a:p>
          <a:endParaRPr lang="en-US"/>
        </a:p>
      </dgm:t>
    </dgm:pt>
    <dgm:pt modelId="{B5426320-2166-4E88-8181-6FF9042FDCC9}" type="pres">
      <dgm:prSet presAssocID="{741D572C-E217-40F8-9EC0-C5924631841C}" presName="linear" presStyleCnt="0">
        <dgm:presLayoutVars>
          <dgm:animLvl val="lvl"/>
          <dgm:resizeHandles val="exact"/>
        </dgm:presLayoutVars>
      </dgm:prSet>
      <dgm:spPr/>
    </dgm:pt>
    <dgm:pt modelId="{0BD5A951-8A0E-48AB-A1B4-D6C0D5E8A483}" type="pres">
      <dgm:prSet presAssocID="{4C6D1E31-372C-43AD-AA9C-A3028611185F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C8AC2580-957D-44EC-8627-BB4EA92417EF}" type="pres">
      <dgm:prSet presAssocID="{CA8F5C03-085B-4E2D-AE89-109C78F74C2F}" presName="spacer" presStyleCnt="0"/>
      <dgm:spPr/>
    </dgm:pt>
    <dgm:pt modelId="{E47FC79C-E492-408D-B412-1DAC3CEA95D8}" type="pres">
      <dgm:prSet presAssocID="{CE626A61-02DF-4973-9588-937BE9FC757A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E908BABA-B98E-4C0D-9CD8-6F0060F62291}" type="pres">
      <dgm:prSet presAssocID="{1E907B0B-A764-4FA4-B4A7-5ED3E2EDBF88}" presName="spacer" presStyleCnt="0"/>
      <dgm:spPr/>
    </dgm:pt>
    <dgm:pt modelId="{096A38B1-F5A2-4C1B-8982-A953C538623D}" type="pres">
      <dgm:prSet presAssocID="{AC581FBE-7D9C-48DD-B10E-C44C4C2A9C75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39E8E60D-E4F8-465C-AA05-4F318421149F}" type="pres">
      <dgm:prSet presAssocID="{6E571175-6243-4BE7-B20B-1C1EFDA7BFDA}" presName="spacer" presStyleCnt="0"/>
      <dgm:spPr/>
    </dgm:pt>
    <dgm:pt modelId="{FA5BEF84-292C-4E32-8BDE-B92CB981944B}" type="pres">
      <dgm:prSet presAssocID="{1DA0EB1F-1A4C-4F2B-AA17-FAB7BBF78D7A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680B02E7-3A02-42EB-BFA2-7085671DD87F}" type="pres">
      <dgm:prSet presAssocID="{8F73C26F-473C-4046-BB23-51BBAA03208A}" presName="spacer" presStyleCnt="0"/>
      <dgm:spPr/>
    </dgm:pt>
    <dgm:pt modelId="{666FBABE-5E28-4F52-8381-EC9B8F8D6EB5}" type="pres">
      <dgm:prSet presAssocID="{2DD2C6C6-BE1C-447F-B9DC-29BD4998AF09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FDA1205A-F9B4-4F41-A9E8-D898B8CB69C6}" type="pres">
      <dgm:prSet presAssocID="{E9032F26-CE22-4F54-AB21-525B54E2866F}" presName="spacer" presStyleCnt="0"/>
      <dgm:spPr/>
    </dgm:pt>
    <dgm:pt modelId="{24021BB4-134A-4A37-B22D-83C0F73B7A9C}" type="pres">
      <dgm:prSet presAssocID="{5BE5F592-A6A6-4583-ADF7-76FC74A13362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A44404D0-8C14-4172-83D2-7457574AC90C}" type="pres">
      <dgm:prSet presAssocID="{F2AE9FA7-6CE6-4F21-AB85-73359D44DFCF}" presName="spacer" presStyleCnt="0"/>
      <dgm:spPr/>
    </dgm:pt>
    <dgm:pt modelId="{79EE3856-E654-4D97-9950-80E53EB58985}" type="pres">
      <dgm:prSet presAssocID="{13EF84DC-7F6D-447B-9ECB-24705A7DD615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7A2B624F-7307-4195-BA58-F9CE0F51987B}" type="pres">
      <dgm:prSet presAssocID="{A036B933-FEA4-482C-B59C-AE8CFC9AF88D}" presName="spacer" presStyleCnt="0"/>
      <dgm:spPr/>
    </dgm:pt>
    <dgm:pt modelId="{B28A0D44-0F8A-4631-967A-B6A92DD86E7E}" type="pres">
      <dgm:prSet presAssocID="{A5B6157E-7BC0-40C7-BE34-6B40C298F633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D09B9492-68A5-44FF-B042-04D70A801C4F}" type="pres">
      <dgm:prSet presAssocID="{E0527680-708F-44E0-AB91-707EF84FFCA3}" presName="spacer" presStyleCnt="0"/>
      <dgm:spPr/>
    </dgm:pt>
    <dgm:pt modelId="{31FC640E-CF35-46F8-8556-C813D167D235}" type="pres">
      <dgm:prSet presAssocID="{1482D3DA-3FF7-40FA-8807-934E42037061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E6A07090-B755-42E0-8E31-E781B442444C}" type="pres">
      <dgm:prSet presAssocID="{1CE88B8D-F67D-495E-99A9-26232D1143CD}" presName="spacer" presStyleCnt="0"/>
      <dgm:spPr/>
    </dgm:pt>
    <dgm:pt modelId="{F5395121-C4A3-4517-989B-991AEA21A07C}" type="pres">
      <dgm:prSet presAssocID="{337DC9A9-7A95-4EE8-9F7A-A460024A7B27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5056F1DE-4EA1-4AE6-B3E0-915A37E02729}" type="pres">
      <dgm:prSet presAssocID="{07ABD9DC-CA97-4F38-8D59-05C739A61E76}" presName="spacer" presStyleCnt="0"/>
      <dgm:spPr/>
    </dgm:pt>
    <dgm:pt modelId="{CEFC4DB2-AFBB-4784-9F2C-DA1758BE0A89}" type="pres">
      <dgm:prSet presAssocID="{445FA20B-98E3-4514-8B05-B7F733609525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B8DAEC15-B920-4402-88D5-6F11D20C7BC9}" type="presOf" srcId="{1DA0EB1F-1A4C-4F2B-AA17-FAB7BBF78D7A}" destId="{FA5BEF84-292C-4E32-8BDE-B92CB981944B}" srcOrd="0" destOrd="0" presId="urn:microsoft.com/office/officeart/2005/8/layout/vList2"/>
    <dgm:cxn modelId="{19EDCF21-5985-42A0-8706-D960F582BA81}" type="presOf" srcId="{2DD2C6C6-BE1C-447F-B9DC-29BD4998AF09}" destId="{666FBABE-5E28-4F52-8381-EC9B8F8D6EB5}" srcOrd="0" destOrd="0" presId="urn:microsoft.com/office/officeart/2005/8/layout/vList2"/>
    <dgm:cxn modelId="{9E1B0F28-3C27-43A4-882E-03D6617FD1A5}" srcId="{741D572C-E217-40F8-9EC0-C5924631841C}" destId="{5BE5F592-A6A6-4583-ADF7-76FC74A13362}" srcOrd="5" destOrd="0" parTransId="{21EE1C89-814C-418B-BFF5-650B2B389A0C}" sibTransId="{F2AE9FA7-6CE6-4F21-AB85-73359D44DFCF}"/>
    <dgm:cxn modelId="{C6BCFF2D-3947-4B10-8AD7-8975FBC0BE95}" type="presOf" srcId="{A5B6157E-7BC0-40C7-BE34-6B40C298F633}" destId="{B28A0D44-0F8A-4631-967A-B6A92DD86E7E}" srcOrd="0" destOrd="0" presId="urn:microsoft.com/office/officeart/2005/8/layout/vList2"/>
    <dgm:cxn modelId="{FF173632-F8FC-4846-874E-13D7964B4E69}" type="presOf" srcId="{741D572C-E217-40F8-9EC0-C5924631841C}" destId="{B5426320-2166-4E88-8181-6FF9042FDCC9}" srcOrd="0" destOrd="0" presId="urn:microsoft.com/office/officeart/2005/8/layout/vList2"/>
    <dgm:cxn modelId="{24F1CA33-F9E3-446F-8577-DF315532846E}" type="presOf" srcId="{445FA20B-98E3-4514-8B05-B7F733609525}" destId="{CEFC4DB2-AFBB-4784-9F2C-DA1758BE0A89}" srcOrd="0" destOrd="0" presId="urn:microsoft.com/office/officeart/2005/8/layout/vList2"/>
    <dgm:cxn modelId="{14BDDF3A-9C58-46DC-A801-A0C4E1AE5115}" srcId="{741D572C-E217-40F8-9EC0-C5924631841C}" destId="{AC581FBE-7D9C-48DD-B10E-C44C4C2A9C75}" srcOrd="2" destOrd="0" parTransId="{21DB492C-44BE-48CB-A870-19D92E865180}" sibTransId="{6E571175-6243-4BE7-B20B-1C1EFDA7BFDA}"/>
    <dgm:cxn modelId="{3C90633C-E249-431C-AC99-1DF4297A6A0F}" srcId="{741D572C-E217-40F8-9EC0-C5924631841C}" destId="{445FA20B-98E3-4514-8B05-B7F733609525}" srcOrd="10" destOrd="0" parTransId="{B5E71D9A-E3CE-4582-AEB5-72797462EDC7}" sibTransId="{CBB274DD-B475-4975-82BB-41A556772F07}"/>
    <dgm:cxn modelId="{77EE4F41-C65C-4B8D-BF28-76897D88DB01}" type="presOf" srcId="{337DC9A9-7A95-4EE8-9F7A-A460024A7B27}" destId="{F5395121-C4A3-4517-989B-991AEA21A07C}" srcOrd="0" destOrd="0" presId="urn:microsoft.com/office/officeart/2005/8/layout/vList2"/>
    <dgm:cxn modelId="{3A3CF844-A7FE-4328-A164-EB2AE3FB3C6A}" srcId="{741D572C-E217-40F8-9EC0-C5924631841C}" destId="{CE626A61-02DF-4973-9588-937BE9FC757A}" srcOrd="1" destOrd="0" parTransId="{6E2FD055-FE01-44E6-851E-335E50D2BB29}" sibTransId="{1E907B0B-A764-4FA4-B4A7-5ED3E2EDBF88}"/>
    <dgm:cxn modelId="{59767865-5CEC-453D-B1D0-DFCEFC4A5278}" type="presOf" srcId="{CE626A61-02DF-4973-9588-937BE9FC757A}" destId="{E47FC79C-E492-408D-B412-1DAC3CEA95D8}" srcOrd="0" destOrd="0" presId="urn:microsoft.com/office/officeart/2005/8/layout/vList2"/>
    <dgm:cxn modelId="{8C0DF86F-BFC9-40D2-B36F-DB13F349CF26}" srcId="{741D572C-E217-40F8-9EC0-C5924631841C}" destId="{13EF84DC-7F6D-447B-9ECB-24705A7DD615}" srcOrd="6" destOrd="0" parTransId="{E2AD62D1-A8EA-4042-98FD-515C71FEE3DC}" sibTransId="{A036B933-FEA4-482C-B59C-AE8CFC9AF88D}"/>
    <dgm:cxn modelId="{8E510C87-D250-4F52-9FCA-B3A5B763F0BC}" type="presOf" srcId="{1482D3DA-3FF7-40FA-8807-934E42037061}" destId="{31FC640E-CF35-46F8-8556-C813D167D235}" srcOrd="0" destOrd="0" presId="urn:microsoft.com/office/officeart/2005/8/layout/vList2"/>
    <dgm:cxn modelId="{03DFFA87-DDEE-4A8C-A457-DA496367B9C3}" type="presOf" srcId="{AC581FBE-7D9C-48DD-B10E-C44C4C2A9C75}" destId="{096A38B1-F5A2-4C1B-8982-A953C538623D}" srcOrd="0" destOrd="0" presId="urn:microsoft.com/office/officeart/2005/8/layout/vList2"/>
    <dgm:cxn modelId="{292E2495-55FC-46C8-9CD2-164D6F47D941}" type="presOf" srcId="{4C6D1E31-372C-43AD-AA9C-A3028611185F}" destId="{0BD5A951-8A0E-48AB-A1B4-D6C0D5E8A483}" srcOrd="0" destOrd="0" presId="urn:microsoft.com/office/officeart/2005/8/layout/vList2"/>
    <dgm:cxn modelId="{29AE01A2-9534-449F-8D6F-3F3BBD7C6EB2}" srcId="{741D572C-E217-40F8-9EC0-C5924631841C}" destId="{A5B6157E-7BC0-40C7-BE34-6B40C298F633}" srcOrd="7" destOrd="0" parTransId="{366316AD-ED88-45D6-8BFC-BB65A1ED6822}" sibTransId="{E0527680-708F-44E0-AB91-707EF84FFCA3}"/>
    <dgm:cxn modelId="{0C24A8C4-C4D3-4B1A-824F-14796A88332D}" type="presOf" srcId="{5BE5F592-A6A6-4583-ADF7-76FC74A13362}" destId="{24021BB4-134A-4A37-B22D-83C0F73B7A9C}" srcOrd="0" destOrd="0" presId="urn:microsoft.com/office/officeart/2005/8/layout/vList2"/>
    <dgm:cxn modelId="{5FF5A1E1-CA7D-49F7-BD23-3A71D09DBF28}" srcId="{741D572C-E217-40F8-9EC0-C5924631841C}" destId="{4C6D1E31-372C-43AD-AA9C-A3028611185F}" srcOrd="0" destOrd="0" parTransId="{609BA53E-73FC-46D9-83F3-9FD592E86BD3}" sibTransId="{CA8F5C03-085B-4E2D-AE89-109C78F74C2F}"/>
    <dgm:cxn modelId="{FA5D84E8-1FEE-4205-B26F-9DCA70144544}" type="presOf" srcId="{13EF84DC-7F6D-447B-9ECB-24705A7DD615}" destId="{79EE3856-E654-4D97-9950-80E53EB58985}" srcOrd="0" destOrd="0" presId="urn:microsoft.com/office/officeart/2005/8/layout/vList2"/>
    <dgm:cxn modelId="{9F4E66ED-2A56-4AE9-9F48-67A176ECD829}" srcId="{741D572C-E217-40F8-9EC0-C5924631841C}" destId="{1482D3DA-3FF7-40FA-8807-934E42037061}" srcOrd="8" destOrd="0" parTransId="{0DADF811-092F-43FC-ACA6-B50F06E9F313}" sibTransId="{1CE88B8D-F67D-495E-99A9-26232D1143CD}"/>
    <dgm:cxn modelId="{3E7D79F7-41FC-479B-9E75-B2E44DECDC8A}" srcId="{741D572C-E217-40F8-9EC0-C5924631841C}" destId="{337DC9A9-7A95-4EE8-9F7A-A460024A7B27}" srcOrd="9" destOrd="0" parTransId="{17EBFE88-C486-44BA-9CE2-16644E81E2B8}" sibTransId="{07ABD9DC-CA97-4F38-8D59-05C739A61E76}"/>
    <dgm:cxn modelId="{623F46FF-3440-4703-B382-8B7374BB6DAB}" srcId="{741D572C-E217-40F8-9EC0-C5924631841C}" destId="{2DD2C6C6-BE1C-447F-B9DC-29BD4998AF09}" srcOrd="4" destOrd="0" parTransId="{ECB241DE-FA82-4CB2-9105-F2A1B08B1493}" sibTransId="{E9032F26-CE22-4F54-AB21-525B54E2866F}"/>
    <dgm:cxn modelId="{EFB79CFF-A1B7-4F37-9B78-0897F9B9EC0F}" srcId="{741D572C-E217-40F8-9EC0-C5924631841C}" destId="{1DA0EB1F-1A4C-4F2B-AA17-FAB7BBF78D7A}" srcOrd="3" destOrd="0" parTransId="{1191692D-1876-482F-A683-238CFFE7CE14}" sibTransId="{8F73C26F-473C-4046-BB23-51BBAA03208A}"/>
    <dgm:cxn modelId="{DA4F1033-BBF2-437D-AD52-046407F3A492}" type="presParOf" srcId="{B5426320-2166-4E88-8181-6FF9042FDCC9}" destId="{0BD5A951-8A0E-48AB-A1B4-D6C0D5E8A483}" srcOrd="0" destOrd="0" presId="urn:microsoft.com/office/officeart/2005/8/layout/vList2"/>
    <dgm:cxn modelId="{872F33C3-DFB2-4977-B6B8-BD46EE236B67}" type="presParOf" srcId="{B5426320-2166-4E88-8181-6FF9042FDCC9}" destId="{C8AC2580-957D-44EC-8627-BB4EA92417EF}" srcOrd="1" destOrd="0" presId="urn:microsoft.com/office/officeart/2005/8/layout/vList2"/>
    <dgm:cxn modelId="{812962F2-84C1-4A87-BF41-1DE9ED88DD4A}" type="presParOf" srcId="{B5426320-2166-4E88-8181-6FF9042FDCC9}" destId="{E47FC79C-E492-408D-B412-1DAC3CEA95D8}" srcOrd="2" destOrd="0" presId="urn:microsoft.com/office/officeart/2005/8/layout/vList2"/>
    <dgm:cxn modelId="{51B15158-45B0-4B84-A5DD-EC51B092490D}" type="presParOf" srcId="{B5426320-2166-4E88-8181-6FF9042FDCC9}" destId="{E908BABA-B98E-4C0D-9CD8-6F0060F62291}" srcOrd="3" destOrd="0" presId="urn:microsoft.com/office/officeart/2005/8/layout/vList2"/>
    <dgm:cxn modelId="{EBE80D41-31F0-4BCC-B260-D981B61A6A54}" type="presParOf" srcId="{B5426320-2166-4E88-8181-6FF9042FDCC9}" destId="{096A38B1-F5A2-4C1B-8982-A953C538623D}" srcOrd="4" destOrd="0" presId="urn:microsoft.com/office/officeart/2005/8/layout/vList2"/>
    <dgm:cxn modelId="{C37CE295-784D-4AEE-BDC8-520C43C00555}" type="presParOf" srcId="{B5426320-2166-4E88-8181-6FF9042FDCC9}" destId="{39E8E60D-E4F8-465C-AA05-4F318421149F}" srcOrd="5" destOrd="0" presId="urn:microsoft.com/office/officeart/2005/8/layout/vList2"/>
    <dgm:cxn modelId="{64425131-D347-421F-AFD9-1014D5C0B08B}" type="presParOf" srcId="{B5426320-2166-4E88-8181-6FF9042FDCC9}" destId="{FA5BEF84-292C-4E32-8BDE-B92CB981944B}" srcOrd="6" destOrd="0" presId="urn:microsoft.com/office/officeart/2005/8/layout/vList2"/>
    <dgm:cxn modelId="{4BF189A9-E9C4-4DA7-85D2-FB61B0B2F260}" type="presParOf" srcId="{B5426320-2166-4E88-8181-6FF9042FDCC9}" destId="{680B02E7-3A02-42EB-BFA2-7085671DD87F}" srcOrd="7" destOrd="0" presId="urn:microsoft.com/office/officeart/2005/8/layout/vList2"/>
    <dgm:cxn modelId="{7C444F24-FAF4-4E66-BE57-8B867950F8FE}" type="presParOf" srcId="{B5426320-2166-4E88-8181-6FF9042FDCC9}" destId="{666FBABE-5E28-4F52-8381-EC9B8F8D6EB5}" srcOrd="8" destOrd="0" presId="urn:microsoft.com/office/officeart/2005/8/layout/vList2"/>
    <dgm:cxn modelId="{86D2344E-A083-4A7F-83F0-FF2F0D06EF52}" type="presParOf" srcId="{B5426320-2166-4E88-8181-6FF9042FDCC9}" destId="{FDA1205A-F9B4-4F41-A9E8-D898B8CB69C6}" srcOrd="9" destOrd="0" presId="urn:microsoft.com/office/officeart/2005/8/layout/vList2"/>
    <dgm:cxn modelId="{AD2D50C1-ABE6-4B38-A91F-51F15D0752A2}" type="presParOf" srcId="{B5426320-2166-4E88-8181-6FF9042FDCC9}" destId="{24021BB4-134A-4A37-B22D-83C0F73B7A9C}" srcOrd="10" destOrd="0" presId="urn:microsoft.com/office/officeart/2005/8/layout/vList2"/>
    <dgm:cxn modelId="{22798CD2-1741-406B-B6D8-9EB5F21AA946}" type="presParOf" srcId="{B5426320-2166-4E88-8181-6FF9042FDCC9}" destId="{A44404D0-8C14-4172-83D2-7457574AC90C}" srcOrd="11" destOrd="0" presId="urn:microsoft.com/office/officeart/2005/8/layout/vList2"/>
    <dgm:cxn modelId="{C5244314-F9C0-4CDB-B06E-9DB09D1284E8}" type="presParOf" srcId="{B5426320-2166-4E88-8181-6FF9042FDCC9}" destId="{79EE3856-E654-4D97-9950-80E53EB58985}" srcOrd="12" destOrd="0" presId="urn:microsoft.com/office/officeart/2005/8/layout/vList2"/>
    <dgm:cxn modelId="{D80D8A91-65DB-44ED-8188-5E12499433D0}" type="presParOf" srcId="{B5426320-2166-4E88-8181-6FF9042FDCC9}" destId="{7A2B624F-7307-4195-BA58-F9CE0F51987B}" srcOrd="13" destOrd="0" presId="urn:microsoft.com/office/officeart/2005/8/layout/vList2"/>
    <dgm:cxn modelId="{801A55E5-82AA-4FD7-99DB-BAE2073E41B6}" type="presParOf" srcId="{B5426320-2166-4E88-8181-6FF9042FDCC9}" destId="{B28A0D44-0F8A-4631-967A-B6A92DD86E7E}" srcOrd="14" destOrd="0" presId="urn:microsoft.com/office/officeart/2005/8/layout/vList2"/>
    <dgm:cxn modelId="{2020744B-6B7B-4E41-BA41-4058E342BFAA}" type="presParOf" srcId="{B5426320-2166-4E88-8181-6FF9042FDCC9}" destId="{D09B9492-68A5-44FF-B042-04D70A801C4F}" srcOrd="15" destOrd="0" presId="urn:microsoft.com/office/officeart/2005/8/layout/vList2"/>
    <dgm:cxn modelId="{4B7DFC0F-1C2C-411F-8565-25FDBFD1A214}" type="presParOf" srcId="{B5426320-2166-4E88-8181-6FF9042FDCC9}" destId="{31FC640E-CF35-46F8-8556-C813D167D235}" srcOrd="16" destOrd="0" presId="urn:microsoft.com/office/officeart/2005/8/layout/vList2"/>
    <dgm:cxn modelId="{23F11380-DF71-421A-BD61-F28DC16A9AAD}" type="presParOf" srcId="{B5426320-2166-4E88-8181-6FF9042FDCC9}" destId="{E6A07090-B755-42E0-8E31-E781B442444C}" srcOrd="17" destOrd="0" presId="urn:microsoft.com/office/officeart/2005/8/layout/vList2"/>
    <dgm:cxn modelId="{8422DD0B-BE57-4517-98C4-B3FF66429767}" type="presParOf" srcId="{B5426320-2166-4E88-8181-6FF9042FDCC9}" destId="{F5395121-C4A3-4517-989B-991AEA21A07C}" srcOrd="18" destOrd="0" presId="urn:microsoft.com/office/officeart/2005/8/layout/vList2"/>
    <dgm:cxn modelId="{E5531615-6EAC-4096-869A-1FB50D272EAF}" type="presParOf" srcId="{B5426320-2166-4E88-8181-6FF9042FDCC9}" destId="{5056F1DE-4EA1-4AE6-B3E0-915A37E02729}" srcOrd="19" destOrd="0" presId="urn:microsoft.com/office/officeart/2005/8/layout/vList2"/>
    <dgm:cxn modelId="{A943B093-B003-4AF1-92DF-5CC858EE118C}" type="presParOf" srcId="{B5426320-2166-4E88-8181-6FF9042FDCC9}" destId="{CEFC4DB2-AFBB-4784-9F2C-DA1758BE0A89}" srcOrd="2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5A951-8A0E-48AB-A1B4-D6C0D5E8A483}">
      <dsp:nvSpPr>
        <dsp:cNvPr id="0" name=""/>
        <dsp:cNvSpPr/>
      </dsp:nvSpPr>
      <dsp:spPr>
        <a:xfrm>
          <a:off x="0" y="7501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Blanchard House (7/7) 		100% </a:t>
          </a:r>
        </a:p>
      </dsp:txBody>
      <dsp:txXfrm>
        <a:off x="17563" y="92577"/>
        <a:ext cx="4240333" cy="324648"/>
      </dsp:txXfrm>
    </dsp:sp>
    <dsp:sp modelId="{E47FC79C-E492-408D-B412-1DAC3CEA95D8}">
      <dsp:nvSpPr>
        <dsp:cNvPr id="0" name=""/>
        <dsp:cNvSpPr/>
      </dsp:nvSpPr>
      <dsp:spPr>
        <a:xfrm>
          <a:off x="0" y="477989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Park Street (3/9) 		33.3%</a:t>
          </a:r>
        </a:p>
      </dsp:txBody>
      <dsp:txXfrm>
        <a:off x="17563" y="495552"/>
        <a:ext cx="4240333" cy="324648"/>
      </dsp:txXfrm>
    </dsp:sp>
    <dsp:sp modelId="{096A38B1-F5A2-4C1B-8982-A953C538623D}">
      <dsp:nvSpPr>
        <dsp:cNvPr id="0" name=""/>
        <dsp:cNvSpPr/>
      </dsp:nvSpPr>
      <dsp:spPr>
        <a:xfrm>
          <a:off x="0" y="88096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Seth Jordan House (6/6)	100%</a:t>
          </a:r>
        </a:p>
      </dsp:txBody>
      <dsp:txXfrm>
        <a:off x="17563" y="898527"/>
        <a:ext cx="4240333" cy="324648"/>
      </dsp:txXfrm>
    </dsp:sp>
    <dsp:sp modelId="{FA5BEF84-292C-4E32-8BDE-B92CB981944B}">
      <dsp:nvSpPr>
        <dsp:cNvPr id="0" name=""/>
        <dsp:cNvSpPr/>
      </dsp:nvSpPr>
      <dsp:spPr>
        <a:xfrm>
          <a:off x="0" y="1283939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Wilson Street (5/6)		83.3%</a:t>
          </a:r>
        </a:p>
      </dsp:txBody>
      <dsp:txXfrm>
        <a:off x="17563" y="1301502"/>
        <a:ext cx="4240333" cy="324648"/>
      </dsp:txXfrm>
    </dsp:sp>
    <dsp:sp modelId="{666FBABE-5E28-4F52-8381-EC9B8F8D6EB5}">
      <dsp:nvSpPr>
        <dsp:cNvPr id="0" name=""/>
        <dsp:cNvSpPr/>
      </dsp:nvSpPr>
      <dsp:spPr>
        <a:xfrm>
          <a:off x="0" y="168691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Woodford Street (8/8)		100%</a:t>
          </a:r>
        </a:p>
      </dsp:txBody>
      <dsp:txXfrm>
        <a:off x="17563" y="1704477"/>
        <a:ext cx="4240333" cy="324648"/>
      </dsp:txXfrm>
    </dsp:sp>
    <dsp:sp modelId="{24021BB4-134A-4A37-B22D-83C0F73B7A9C}">
      <dsp:nvSpPr>
        <dsp:cNvPr id="0" name=""/>
        <dsp:cNvSpPr/>
      </dsp:nvSpPr>
      <dsp:spPr>
        <a:xfrm>
          <a:off x="0" y="2089889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Auburn/Read (9/11)		81.8%</a:t>
          </a:r>
        </a:p>
      </dsp:txBody>
      <dsp:txXfrm>
        <a:off x="17563" y="2107452"/>
        <a:ext cx="4240333" cy="324648"/>
      </dsp:txXfrm>
    </dsp:sp>
    <dsp:sp modelId="{79EE3856-E654-4D97-9950-80E53EB58985}">
      <dsp:nvSpPr>
        <dsp:cNvPr id="0" name=""/>
        <dsp:cNvSpPr/>
      </dsp:nvSpPr>
      <dsp:spPr>
        <a:xfrm>
          <a:off x="0" y="249286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Biddeford (12/13)		92.3%</a:t>
          </a:r>
        </a:p>
      </dsp:txBody>
      <dsp:txXfrm>
        <a:off x="17563" y="2510427"/>
        <a:ext cx="4240333" cy="324648"/>
      </dsp:txXfrm>
    </dsp:sp>
    <dsp:sp modelId="{B28A0D44-0F8A-4631-967A-B6A92DD86E7E}">
      <dsp:nvSpPr>
        <dsp:cNvPr id="0" name=""/>
        <dsp:cNvSpPr/>
      </dsp:nvSpPr>
      <dsp:spPr>
        <a:xfrm>
          <a:off x="0" y="2895839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Saco (10/14)			71.4%</a:t>
          </a:r>
        </a:p>
      </dsp:txBody>
      <dsp:txXfrm>
        <a:off x="17563" y="2913402"/>
        <a:ext cx="4240333" cy="324648"/>
      </dsp:txXfrm>
    </dsp:sp>
    <dsp:sp modelId="{31FC640E-CF35-46F8-8556-C813D167D235}">
      <dsp:nvSpPr>
        <dsp:cNvPr id="0" name=""/>
        <dsp:cNvSpPr/>
      </dsp:nvSpPr>
      <dsp:spPr>
        <a:xfrm>
          <a:off x="0" y="329881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Mellen (8/9)			88.8%</a:t>
          </a:r>
        </a:p>
      </dsp:txBody>
      <dsp:txXfrm>
        <a:off x="17563" y="3316377"/>
        <a:ext cx="4240333" cy="324648"/>
      </dsp:txXfrm>
    </dsp:sp>
    <dsp:sp modelId="{F5395121-C4A3-4517-989B-991AEA21A07C}">
      <dsp:nvSpPr>
        <dsp:cNvPr id="0" name=""/>
        <dsp:cNvSpPr/>
      </dsp:nvSpPr>
      <dsp:spPr>
        <a:xfrm>
          <a:off x="0" y="3701789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Congress West (8/10)		80%</a:t>
          </a:r>
        </a:p>
      </dsp:txBody>
      <dsp:txXfrm>
        <a:off x="17563" y="3719352"/>
        <a:ext cx="4240333" cy="324648"/>
      </dsp:txXfrm>
    </dsp:sp>
    <dsp:sp modelId="{CEFC4DB2-AFBB-4784-9F2C-DA1758BE0A89}">
      <dsp:nvSpPr>
        <dsp:cNvPr id="0" name=""/>
        <dsp:cNvSpPr/>
      </dsp:nvSpPr>
      <dsp:spPr>
        <a:xfrm>
          <a:off x="0" y="4104764"/>
          <a:ext cx="4275459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CRS (46/57)			80.7%</a:t>
          </a:r>
        </a:p>
      </dsp:txBody>
      <dsp:txXfrm>
        <a:off x="17563" y="4122327"/>
        <a:ext cx="4240333" cy="32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7D905AD-2C09-A80F-FBF0-4F45A7A14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3" y="400049"/>
            <a:ext cx="8647721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F87AC4-493F-1EB8-D127-C21530FA82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3" y="1997132"/>
            <a:ext cx="8652793" cy="4232218"/>
          </a:xfrm>
        </p:spPr>
        <p:txBody>
          <a:bodyPr lIns="0">
            <a:normAutofit/>
          </a:bodyPr>
          <a:lstStyle>
            <a:lvl1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100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3pPr>
            <a:lvl4pPr marL="136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4pPr>
            <a:lvl5pPr marL="172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E6897-C551-2BCB-F552-C4B761D2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57063" y="457964"/>
            <a:ext cx="2211229" cy="2707415"/>
            <a:chOff x="9728105" y="457964"/>
            <a:chExt cx="2211229" cy="270741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8215B7C-A98D-6F6C-9039-6F2AAEEFD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184D4E7B-7775-1603-2C3F-5C26535772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F97B093-B348-8A25-789A-743A43E903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732DEA9-6233-9CDE-64C6-744FC6CD6E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30">
                  <a:extLst>
                    <a:ext uri="{FF2B5EF4-FFF2-40B4-BE49-F238E27FC236}">
                      <a16:creationId xmlns:a16="http://schemas.microsoft.com/office/drawing/2014/main" id="{9274C521-E533-D3E5-CE64-E3A3AEC0FE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Rectangle 30">
                  <a:extLst>
                    <a:ext uri="{FF2B5EF4-FFF2-40B4-BE49-F238E27FC236}">
                      <a16:creationId xmlns:a16="http://schemas.microsoft.com/office/drawing/2014/main" id="{2C69CF99-91AA-9E24-24AE-5A89748B46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5D6C12-B227-D277-0499-FA2765DB20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01FCD87F-4621-47F3-CC5C-A1A8F67332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CA7C3364-8305-C08F-4132-18DA2D39BF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093390-6F0E-5ED5-5DAF-40FF11548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EAA9FA7-0165-F161-72DC-F2E001FCF3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9F185D91-004D-5474-3DD0-9153A2AEA2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D995CD54-9374-D2B3-957D-6925B750A6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3" name="Line 70">
                <a:extLst>
                  <a:ext uri="{FF2B5EF4-FFF2-40B4-BE49-F238E27FC236}">
                    <a16:creationId xmlns:a16="http://schemas.microsoft.com/office/drawing/2014/main" id="{EDCD4830-6A47-A59E-6569-B352E6D661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E8D63-E827-790A-519A-B36BFBDE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3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908D1ED-4589-9577-8D42-858F2E005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9740417" y="3721100"/>
            <a:ext cx="2211229" cy="2707415"/>
            <a:chOff x="9728105" y="457964"/>
            <a:chExt cx="2211229" cy="270741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657C24A-988F-290D-0D82-858C3E574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AB3F4C6-5635-3075-CCEA-4675932DD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2F5D12D-62A1-0F12-12B0-572BA5657E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E47EADA3-585F-FC49-7481-AF5B4DA093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30">
                  <a:extLst>
                    <a:ext uri="{FF2B5EF4-FFF2-40B4-BE49-F238E27FC236}">
                      <a16:creationId xmlns:a16="http://schemas.microsoft.com/office/drawing/2014/main" id="{DFB52899-BBD4-527C-5990-88BF84565D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 30">
                  <a:extLst>
                    <a:ext uri="{FF2B5EF4-FFF2-40B4-BE49-F238E27FC236}">
                      <a16:creationId xmlns:a16="http://schemas.microsoft.com/office/drawing/2014/main" id="{653A3527-A6E3-89A6-71ED-9A7D8EBA4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CD03B7A9-CD70-40B9-650E-43C78D4F1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451CBB11-40F3-F130-BA91-6311C58CB1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2CCB9535-280C-59F1-2408-AFAD8D1BE2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4493786-0B0A-24D5-26A9-8E820E6AB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66FA07F-4726-2875-B812-6BCC5ABCC2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38" name="Freeform 68">
                  <a:extLst>
                    <a:ext uri="{FF2B5EF4-FFF2-40B4-BE49-F238E27FC236}">
                      <a16:creationId xmlns:a16="http://schemas.microsoft.com/office/drawing/2014/main" id="{A3457F2F-D92C-2F19-7ECB-5110F6A2BB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9" name="Freeform 69">
                  <a:extLst>
                    <a:ext uri="{FF2B5EF4-FFF2-40B4-BE49-F238E27FC236}">
                      <a16:creationId xmlns:a16="http://schemas.microsoft.com/office/drawing/2014/main" id="{6ABA0333-6EC3-6BEF-E476-C0072364AA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7" name="Line 70">
                <a:extLst>
                  <a:ext uri="{FF2B5EF4-FFF2-40B4-BE49-F238E27FC236}">
                    <a16:creationId xmlns:a16="http://schemas.microsoft.com/office/drawing/2014/main" id="{D9E689F1-3CC0-2CE6-27B1-34AA1949B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11096D-7051-CD8E-3C9B-63077216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375748-D6D7-A497-C19F-581BC093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AC1AD6-D101-6CA6-45FC-DC48C0F3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303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0507" y="395289"/>
            <a:ext cx="7733329" cy="1189806"/>
          </a:xfrm>
        </p:spPr>
        <p:txBody>
          <a:bodyPr lIns="0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90507" y="1997132"/>
            <a:ext cx="2765356" cy="4465579"/>
          </a:xfrm>
        </p:spPr>
        <p:txBody>
          <a:bodyPr lIns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8C1FBAB-005F-F0AD-1BEA-D659045F89F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15634" y="1997132"/>
            <a:ext cx="4808202" cy="4232218"/>
          </a:xfrm>
        </p:spPr>
        <p:txBody>
          <a:bodyPr lIns="91440">
            <a:normAutofit/>
          </a:bodyPr>
          <a:lstStyle>
            <a:lvl1pPr marL="0" indent="0">
              <a:lnSpc>
                <a:spcPct val="130000"/>
              </a:lnSpc>
              <a:spcBef>
                <a:spcPts val="1000"/>
              </a:spcBef>
              <a:buNone/>
              <a:defRPr sz="1800"/>
            </a:lvl1pPr>
            <a:lvl2pPr marL="283464" indent="-283464">
              <a:lnSpc>
                <a:spcPct val="130000"/>
              </a:lnSpc>
              <a:spcBef>
                <a:spcPts val="1000"/>
              </a:spcBef>
              <a:defRPr sz="1800"/>
            </a:lvl2pPr>
            <a:lvl3pPr marL="566928" indent="-283464">
              <a:lnSpc>
                <a:spcPct val="130000"/>
              </a:lnSpc>
              <a:spcBef>
                <a:spcPts val="1000"/>
              </a:spcBef>
              <a:defRPr sz="1800"/>
            </a:lvl3pPr>
            <a:lvl4pPr marL="850392" indent="-283464">
              <a:lnSpc>
                <a:spcPct val="130000"/>
              </a:lnSpc>
              <a:spcBef>
                <a:spcPts val="1000"/>
              </a:spcBef>
              <a:defRPr sz="1800"/>
            </a:lvl4pPr>
            <a:lvl5pPr marL="1371600" indent="-283464">
              <a:lnSpc>
                <a:spcPct val="130000"/>
              </a:lnSpc>
              <a:spcBef>
                <a:spcPts val="1000"/>
              </a:spcBef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CF0BDF-4C70-3A21-D896-DAC13562A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90509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735428F-DCEA-E8DB-1A53-7A9E8B6BD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883418" y="-158956"/>
            <a:ext cx="2457450" cy="3838575"/>
            <a:chOff x="587376" y="280988"/>
            <a:chExt cx="2457450" cy="3838575"/>
          </a:xfrm>
        </p:grpSpPr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B08950FF-1512-B7DF-BED3-12DAB240C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FED46019-50FE-56DC-07AE-3140B62D9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61">
              <a:extLst>
                <a:ext uri="{FF2B5EF4-FFF2-40B4-BE49-F238E27FC236}">
                  <a16:creationId xmlns:a16="http://schemas.microsoft.com/office/drawing/2014/main" id="{F8344F6F-7BFF-A0C1-6A5C-7C26859CE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351AD35-F328-430C-AC8C-9C2FCC751B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4">
              <a:extLst>
                <a:ext uri="{FF2B5EF4-FFF2-40B4-BE49-F238E27FC236}">
                  <a16:creationId xmlns:a16="http://schemas.microsoft.com/office/drawing/2014/main" id="{26C9E2DF-5528-DC17-0E3E-5CAB02313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7">
              <a:extLst>
                <a:ext uri="{FF2B5EF4-FFF2-40B4-BE49-F238E27FC236}">
                  <a16:creationId xmlns:a16="http://schemas.microsoft.com/office/drawing/2014/main" id="{C6D0E3D9-FDBB-F24B-58B3-5D64BA3A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EB91EF-B50A-86E9-6E90-5306CC45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9">
              <a:extLst>
                <a:ext uri="{FF2B5EF4-FFF2-40B4-BE49-F238E27FC236}">
                  <a16:creationId xmlns:a16="http://schemas.microsoft.com/office/drawing/2014/main" id="{9F658E30-2295-292A-732D-35D6A2A3A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62">
              <a:extLst>
                <a:ext uri="{FF2B5EF4-FFF2-40B4-BE49-F238E27FC236}">
                  <a16:creationId xmlns:a16="http://schemas.microsoft.com/office/drawing/2014/main" id="{46653527-5E94-B1BE-2530-38683A6E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65">
              <a:extLst>
                <a:ext uri="{FF2B5EF4-FFF2-40B4-BE49-F238E27FC236}">
                  <a16:creationId xmlns:a16="http://schemas.microsoft.com/office/drawing/2014/main" id="{746ECD9D-C4C1-ABBF-B385-62CE70917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79">
              <a:extLst>
                <a:ext uri="{FF2B5EF4-FFF2-40B4-BE49-F238E27FC236}">
                  <a16:creationId xmlns:a16="http://schemas.microsoft.com/office/drawing/2014/main" id="{F12FD0B4-D775-8778-B4AB-281288125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9060E759-708B-81DA-7D61-A5E4FD15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1BC18FF-D435-8372-8D36-F0A2E2FF1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D7BE903D-C298-1952-7991-8E31C2AF2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07DCA6-6024-D362-9330-8AFFBBB8A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91" name="Line 63">
                <a:extLst>
                  <a:ext uri="{FF2B5EF4-FFF2-40B4-BE49-F238E27FC236}">
                    <a16:creationId xmlns:a16="http://schemas.microsoft.com/office/drawing/2014/main" id="{3B80B578-9153-AA37-CCF4-1C530CE74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Line 66">
                <a:extLst>
                  <a:ext uri="{FF2B5EF4-FFF2-40B4-BE49-F238E27FC236}">
                    <a16:creationId xmlns:a16="http://schemas.microsoft.com/office/drawing/2014/main" id="{70FF2BF6-5E2B-13B9-B292-51297D0F07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Line 67">
                <a:extLst>
                  <a:ext uri="{FF2B5EF4-FFF2-40B4-BE49-F238E27FC236}">
                    <a16:creationId xmlns:a16="http://schemas.microsoft.com/office/drawing/2014/main" id="{10EEC0DE-2FA0-2991-F09B-FDB7F90BCF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Line 80">
                <a:extLst>
                  <a:ext uri="{FF2B5EF4-FFF2-40B4-BE49-F238E27FC236}">
                    <a16:creationId xmlns:a16="http://schemas.microsoft.com/office/drawing/2014/main" id="{FD5727E7-2D7B-1745-2AFE-EE92B123D0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Line 83">
                <a:extLst>
                  <a:ext uri="{FF2B5EF4-FFF2-40B4-BE49-F238E27FC236}">
                    <a16:creationId xmlns:a16="http://schemas.microsoft.com/office/drawing/2014/main" id="{7E599577-4F0E-E46B-8F38-5DE84B9EB3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Line 86">
                <a:extLst>
                  <a:ext uri="{FF2B5EF4-FFF2-40B4-BE49-F238E27FC236}">
                    <a16:creationId xmlns:a16="http://schemas.microsoft.com/office/drawing/2014/main" id="{EBC3501F-ACA9-9716-54B2-308F761A35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Line 89">
                <a:extLst>
                  <a:ext uri="{FF2B5EF4-FFF2-40B4-BE49-F238E27FC236}">
                    <a16:creationId xmlns:a16="http://schemas.microsoft.com/office/drawing/2014/main" id="{8F837063-D92B-EA3A-1299-475B6632C0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1A340BC-A6D3-539D-CB1E-965CF9C5D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V="1">
            <a:off x="917093" y="3213810"/>
            <a:ext cx="2457450" cy="3838575"/>
            <a:chOff x="587376" y="280988"/>
            <a:chExt cx="2457450" cy="3838575"/>
          </a:xfrm>
        </p:grpSpPr>
        <p:sp>
          <p:nvSpPr>
            <p:cNvPr id="99" name="Freeform 64">
              <a:extLst>
                <a:ext uri="{FF2B5EF4-FFF2-40B4-BE49-F238E27FC236}">
                  <a16:creationId xmlns:a16="http://schemas.microsoft.com/office/drawing/2014/main" id="{7AC7CD44-8A4B-F8A7-C900-0DD35E0E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443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81">
              <a:extLst>
                <a:ext uri="{FF2B5EF4-FFF2-40B4-BE49-F238E27FC236}">
                  <a16:creationId xmlns:a16="http://schemas.microsoft.com/office/drawing/2014/main" id="{11D7F6C7-DB52-EF70-52AC-898829F0A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205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198FB818-8D72-83A8-92A1-DBF959851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443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3D0C3C81-7CE0-2D78-D02F-F9DCF0501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205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84">
              <a:extLst>
                <a:ext uri="{FF2B5EF4-FFF2-40B4-BE49-F238E27FC236}">
                  <a16:creationId xmlns:a16="http://schemas.microsoft.com/office/drawing/2014/main" id="{0C7ED120-F30B-14AB-5B2F-B022C8668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967038"/>
              <a:ext cx="1228725" cy="790575"/>
            </a:xfrm>
            <a:custGeom>
              <a:avLst/>
              <a:gdLst>
                <a:gd name="T0" fmla="*/ 95 w 258"/>
                <a:gd name="T1" fmla="*/ 132 h 166"/>
                <a:gd name="T2" fmla="*/ 258 w 258"/>
                <a:gd name="T3" fmla="*/ 149 h 166"/>
                <a:gd name="T4" fmla="*/ 0 w 258"/>
                <a:gd name="T5" fmla="*/ 0 h 166"/>
                <a:gd name="T6" fmla="*/ 95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95" y="132"/>
                  </a:moveTo>
                  <a:cubicBezTo>
                    <a:pt x="147" y="162"/>
                    <a:pt x="206" y="166"/>
                    <a:pt x="258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4"/>
                    <a:pt x="44" y="102"/>
                    <a:pt x="95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60788874-2352-19A7-D664-0106854D9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967038"/>
              <a:ext cx="1228725" cy="790575"/>
            </a:xfrm>
            <a:custGeom>
              <a:avLst/>
              <a:gdLst>
                <a:gd name="T0" fmla="*/ 162 w 258"/>
                <a:gd name="T1" fmla="*/ 132 h 166"/>
                <a:gd name="T2" fmla="*/ 258 w 258"/>
                <a:gd name="T3" fmla="*/ 0 h 166"/>
                <a:gd name="T4" fmla="*/ 0 w 258"/>
                <a:gd name="T5" fmla="*/ 149 h 166"/>
                <a:gd name="T6" fmla="*/ 162 w 258"/>
                <a:gd name="T7" fmla="*/ 13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162" y="132"/>
                  </a:moveTo>
                  <a:cubicBezTo>
                    <a:pt x="214" y="102"/>
                    <a:pt x="247" y="54"/>
                    <a:pt x="258" y="0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52" y="166"/>
                    <a:pt x="111" y="162"/>
                    <a:pt x="162" y="1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60">
              <a:extLst>
                <a:ext uri="{FF2B5EF4-FFF2-40B4-BE49-F238E27FC236}">
                  <a16:creationId xmlns:a16="http://schemas.microsoft.com/office/drawing/2014/main" id="{88B03378-17C4-9F0A-14DE-B0D14C3A5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0988"/>
              <a:ext cx="319088" cy="1419225"/>
            </a:xfrm>
            <a:custGeom>
              <a:avLst/>
              <a:gdLst>
                <a:gd name="T0" fmla="*/ 0 w 67"/>
                <a:gd name="T1" fmla="*/ 0 h 298"/>
                <a:gd name="T2" fmla="*/ 0 w 67"/>
                <a:gd name="T3" fmla="*/ 298 h 298"/>
                <a:gd name="T4" fmla="*/ 67 w 67"/>
                <a:gd name="T5" fmla="*/ 149 h 298"/>
                <a:gd name="T6" fmla="*/ 0 w 67"/>
                <a:gd name="T7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41" y="261"/>
                    <a:pt x="67" y="208"/>
                    <a:pt x="67" y="149"/>
                  </a:cubicBezTo>
                  <a:cubicBezTo>
                    <a:pt x="67" y="89"/>
                    <a:pt x="41" y="36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27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AF0D137B-1827-9F4C-03BB-6D7F26FF5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97013" y="280988"/>
              <a:ext cx="319088" cy="1419225"/>
            </a:xfrm>
            <a:custGeom>
              <a:avLst/>
              <a:gdLst>
                <a:gd name="T0" fmla="*/ 0 w 67"/>
                <a:gd name="T1" fmla="*/ 149 h 298"/>
                <a:gd name="T2" fmla="*/ 67 w 67"/>
                <a:gd name="T3" fmla="*/ 298 h 298"/>
                <a:gd name="T4" fmla="*/ 67 w 67"/>
                <a:gd name="T5" fmla="*/ 0 h 298"/>
                <a:gd name="T6" fmla="*/ 0 w 67"/>
                <a:gd name="T7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298">
                  <a:moveTo>
                    <a:pt x="0" y="149"/>
                  </a:moveTo>
                  <a:cubicBezTo>
                    <a:pt x="0" y="208"/>
                    <a:pt x="26" y="261"/>
                    <a:pt x="67" y="29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36"/>
                    <a:pt x="0" y="89"/>
                    <a:pt x="0" y="1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62">
              <a:extLst>
                <a:ext uri="{FF2B5EF4-FFF2-40B4-BE49-F238E27FC236}">
                  <a16:creationId xmlns:a16="http://schemas.microsoft.com/office/drawing/2014/main" id="{F0D58801-920F-64E9-DD6A-9E41DB9CE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1390651"/>
              <a:ext cx="1228725" cy="761999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65">
              <a:extLst>
                <a:ext uri="{FF2B5EF4-FFF2-40B4-BE49-F238E27FC236}">
                  <a16:creationId xmlns:a16="http://schemas.microsoft.com/office/drawing/2014/main" id="{1196BF7F-0B7D-24CC-1BF8-28DE94B28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1362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0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79">
              <a:extLst>
                <a:ext uri="{FF2B5EF4-FFF2-40B4-BE49-F238E27FC236}">
                  <a16:creationId xmlns:a16="http://schemas.microsoft.com/office/drawing/2014/main" id="{0055D8F4-D194-4E40-FA91-94F7A1AE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124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82">
              <a:extLst>
                <a:ext uri="{FF2B5EF4-FFF2-40B4-BE49-F238E27FC236}">
                  <a16:creationId xmlns:a16="http://schemas.microsoft.com/office/drawing/2014/main" id="{CBF5427B-8B0F-8276-A243-4B27DA41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124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:a16="http://schemas.microsoft.com/office/drawing/2014/main" id="{200EE055-2A12-AA92-46E4-2FA8D7BA3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7376" y="2886075"/>
              <a:ext cx="1228725" cy="790575"/>
            </a:xfrm>
            <a:custGeom>
              <a:avLst/>
              <a:gdLst>
                <a:gd name="T0" fmla="*/ 0 w 258"/>
                <a:gd name="T1" fmla="*/ 17 h 166"/>
                <a:gd name="T2" fmla="*/ 258 w 258"/>
                <a:gd name="T3" fmla="*/ 166 h 166"/>
                <a:gd name="T4" fmla="*/ 162 w 258"/>
                <a:gd name="T5" fmla="*/ 34 h 166"/>
                <a:gd name="T6" fmla="*/ 0 w 258"/>
                <a:gd name="T7" fmla="*/ 1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7"/>
                  </a:moveTo>
                  <a:cubicBezTo>
                    <a:pt x="258" y="166"/>
                    <a:pt x="258" y="166"/>
                    <a:pt x="258" y="166"/>
                  </a:cubicBezTo>
                  <a:cubicBezTo>
                    <a:pt x="247" y="112"/>
                    <a:pt x="213" y="63"/>
                    <a:pt x="162" y="34"/>
                  </a:cubicBezTo>
                  <a:cubicBezTo>
                    <a:pt x="111" y="4"/>
                    <a:pt x="52" y="0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88">
              <a:extLst>
                <a:ext uri="{FF2B5EF4-FFF2-40B4-BE49-F238E27FC236}">
                  <a16:creationId xmlns:a16="http://schemas.microsoft.com/office/drawing/2014/main" id="{3C38B1EC-E4D2-BF06-976B-C14979A12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16101" y="2886075"/>
              <a:ext cx="1228725" cy="790575"/>
            </a:xfrm>
            <a:custGeom>
              <a:avLst/>
              <a:gdLst>
                <a:gd name="T0" fmla="*/ 0 w 258"/>
                <a:gd name="T1" fmla="*/ 166 h 166"/>
                <a:gd name="T2" fmla="*/ 258 w 258"/>
                <a:gd name="T3" fmla="*/ 17 h 166"/>
                <a:gd name="T4" fmla="*/ 96 w 258"/>
                <a:gd name="T5" fmla="*/ 34 h 166"/>
                <a:gd name="T6" fmla="*/ 0 w 25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" h="166">
                  <a:moveTo>
                    <a:pt x="0" y="166"/>
                  </a:moveTo>
                  <a:cubicBezTo>
                    <a:pt x="258" y="17"/>
                    <a:pt x="258" y="17"/>
                    <a:pt x="258" y="17"/>
                  </a:cubicBezTo>
                  <a:cubicBezTo>
                    <a:pt x="206" y="0"/>
                    <a:pt x="147" y="4"/>
                    <a:pt x="96" y="34"/>
                  </a:cubicBezTo>
                  <a:cubicBezTo>
                    <a:pt x="44" y="63"/>
                    <a:pt x="11" y="112"/>
                    <a:pt x="0" y="16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08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BCF6A29-31B0-2441-356B-86247D86D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87376" y="280988"/>
              <a:ext cx="2457450" cy="3838575"/>
              <a:chOff x="587376" y="280988"/>
              <a:chExt cx="2457450" cy="3838575"/>
            </a:xfrm>
          </p:grpSpPr>
          <p:sp>
            <p:nvSpPr>
              <p:cNvPr id="114" name="Line 63">
                <a:extLst>
                  <a:ext uri="{FF2B5EF4-FFF2-40B4-BE49-F238E27FC236}">
                    <a16:creationId xmlns:a16="http://schemas.microsoft.com/office/drawing/2014/main" id="{6EB6905C-ACF6-9AF1-664F-5C0FED8A6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5" name="Line 66">
                <a:extLst>
                  <a:ext uri="{FF2B5EF4-FFF2-40B4-BE49-F238E27FC236}">
                    <a16:creationId xmlns:a16="http://schemas.microsoft.com/office/drawing/2014/main" id="{0E262CE0-BAF1-8146-35BB-AC059F729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1443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" name="Line 67">
                <a:extLst>
                  <a:ext uri="{FF2B5EF4-FFF2-40B4-BE49-F238E27FC236}">
                    <a16:creationId xmlns:a16="http://schemas.microsoft.com/office/drawing/2014/main" id="{191EBC3F-760E-86C1-8B21-A117912C6C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80988"/>
                <a:ext cx="0" cy="3838575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7" name="Line 80">
                <a:extLst>
                  <a:ext uri="{FF2B5EF4-FFF2-40B4-BE49-F238E27FC236}">
                    <a16:creationId xmlns:a16="http://schemas.microsoft.com/office/drawing/2014/main" id="{53EAD6B4-1599-2782-D593-2D6148973A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8" name="Line 83">
                <a:extLst>
                  <a:ext uri="{FF2B5EF4-FFF2-40B4-BE49-F238E27FC236}">
                    <a16:creationId xmlns:a16="http://schemas.microsoft.com/office/drawing/2014/main" id="{809484DC-53A9-6DF0-B3E7-61C4BBC6D2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205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631B2D90-841F-130E-48D8-D77FD39A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0" name="Line 89">
                <a:extLst>
                  <a:ext uri="{FF2B5EF4-FFF2-40B4-BE49-F238E27FC236}">
                    <a16:creationId xmlns:a16="http://schemas.microsoft.com/office/drawing/2014/main" id="{54CE9CB3-DC61-CF9B-41AF-A855A9A7FE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1816101" y="2967038"/>
                <a:ext cx="1228725" cy="709613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B2F52A-503B-3D02-DD9B-CD13E119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A1EAF5E-FFB3-BD50-2D80-15B1A519F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6D9679-CDB7-1A17-8236-8B08D90E8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1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>
            <a:extLst>
              <a:ext uri="{FF2B5EF4-FFF2-40B4-BE49-F238E27FC236}">
                <a16:creationId xmlns:a16="http://schemas.microsoft.com/office/drawing/2014/main" id="{120C2CE9-09D7-C315-9A26-E750905F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636" y="400049"/>
            <a:ext cx="8467760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5F0A77-8ECB-36B0-0483-E734AB12FD7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157636" y="1997132"/>
            <a:ext cx="5597686" cy="4356056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4063C8-82E1-0B52-0D41-B642726AD1E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945821" y="1997134"/>
            <a:ext cx="2679575" cy="43560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374DF95-81A4-1CFF-D87E-1DBCA565C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85095" y="457964"/>
            <a:ext cx="2211229" cy="2707415"/>
            <a:chOff x="9728105" y="457964"/>
            <a:chExt cx="2211229" cy="270741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15172FB-4F23-B7CE-4A45-A96A16F64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78A1988F-4EE5-01C8-E1E2-EE21A6AF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9707535-B3AB-7212-B069-A366ABAFE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14A54E3-A9EA-3476-B996-946D455F35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30">
                  <a:extLst>
                    <a:ext uri="{FF2B5EF4-FFF2-40B4-BE49-F238E27FC236}">
                      <a16:creationId xmlns:a16="http://schemas.microsoft.com/office/drawing/2014/main" id="{8096AB25-3A2B-B9B7-A68E-1974E3ED87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30">
                  <a:extLst>
                    <a:ext uri="{FF2B5EF4-FFF2-40B4-BE49-F238E27FC236}">
                      <a16:creationId xmlns:a16="http://schemas.microsoft.com/office/drawing/2014/main" id="{2085403A-97EF-4203-C58B-E41070E516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2F8BD77-64E1-4FBD-81A4-E43A307C93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323A0F3A-5730-3AFC-409F-6A67460C5A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70681FEE-64CB-7074-366C-42CED63713A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8813273-0B3B-17D4-89E5-22B5D6407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DEE50A8-DEB8-82E4-6939-22346B41B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98" name="Freeform 68">
                  <a:extLst>
                    <a:ext uri="{FF2B5EF4-FFF2-40B4-BE49-F238E27FC236}">
                      <a16:creationId xmlns:a16="http://schemas.microsoft.com/office/drawing/2014/main" id="{7C268328-6EF0-F968-28D1-9F0E5B0177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69">
                  <a:extLst>
                    <a:ext uri="{FF2B5EF4-FFF2-40B4-BE49-F238E27FC236}">
                      <a16:creationId xmlns:a16="http://schemas.microsoft.com/office/drawing/2014/main" id="{37BFDF79-1029-8C4B-621E-4A6C9DFB6D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7" name="Line 70">
                <a:extLst>
                  <a:ext uri="{FF2B5EF4-FFF2-40B4-BE49-F238E27FC236}">
                    <a16:creationId xmlns:a16="http://schemas.microsoft.com/office/drawing/2014/main" id="{20958208-D7CF-3479-7930-E3FB39DAA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445BB5-50E8-C707-7C74-32796AC98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268449" y="3721100"/>
            <a:ext cx="2211229" cy="2707415"/>
            <a:chOff x="9728105" y="457964"/>
            <a:chExt cx="2211229" cy="270741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0348311-F256-5764-CF61-E4D36CE7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65C0C66-56A0-6241-4611-3A2493CC2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ACD9C93-31AC-1752-5BBC-966E9B2DBF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AD9C47F5-E53F-7F26-B78D-C86305CF01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30">
                  <a:extLst>
                    <a:ext uri="{FF2B5EF4-FFF2-40B4-BE49-F238E27FC236}">
                      <a16:creationId xmlns:a16="http://schemas.microsoft.com/office/drawing/2014/main" id="{83DE65FD-926B-50A2-C5CD-C1ED2C6BFD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Rectangle 30">
                  <a:extLst>
                    <a:ext uri="{FF2B5EF4-FFF2-40B4-BE49-F238E27FC236}">
                      <a16:creationId xmlns:a16="http://schemas.microsoft.com/office/drawing/2014/main" id="{B2D4F39F-E241-2969-4965-6940516FC5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8E667E2-23D6-06EC-B435-059EACC04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76B00091-7194-5945-8734-F08C954FA7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BBC29BA4-16A3-1452-4146-20264C0146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DEF5151-E1C8-79DA-AA94-F406CE561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63FFA48-1F7E-5963-4AAD-A6E2C1D4B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13" name="Freeform 68">
                  <a:extLst>
                    <a:ext uri="{FF2B5EF4-FFF2-40B4-BE49-F238E27FC236}">
                      <a16:creationId xmlns:a16="http://schemas.microsoft.com/office/drawing/2014/main" id="{9B0AC0F7-48CE-DBC4-877B-C36BD9A0E2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4" name="Freeform 69">
                  <a:extLst>
                    <a:ext uri="{FF2B5EF4-FFF2-40B4-BE49-F238E27FC236}">
                      <a16:creationId xmlns:a16="http://schemas.microsoft.com/office/drawing/2014/main" id="{9CE55AA7-08FE-768A-DFEA-13EE468895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12" name="Line 70">
                <a:extLst>
                  <a:ext uri="{FF2B5EF4-FFF2-40B4-BE49-F238E27FC236}">
                    <a16:creationId xmlns:a16="http://schemas.microsoft.com/office/drawing/2014/main" id="{EE9CD552-7569-2A39-A082-9790C85B6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F9AEDFC-F371-37C8-E0DA-7AAFA49C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57636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4A2EC-3D37-5ED6-3C9F-0CE19E6E5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4A13167-ABFC-A428-5DDD-7F6BAA8E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F8E96-D06F-D077-7044-401B18EE5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0301" y="533292"/>
            <a:ext cx="4132469" cy="2213542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98061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5FA1-697B-6FB5-4F63-346DF5F1703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30067" y="3219450"/>
            <a:ext cx="4128934" cy="3092780"/>
          </a:xfrm>
        </p:spPr>
        <p:txBody>
          <a:bodyPr/>
          <a:lstStyle>
            <a:lvl1pPr marL="0" indent="0" algn="ctr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1pPr>
            <a:lvl2pPr marL="36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2pPr>
            <a:lvl3pPr marL="72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80000" indent="0">
              <a:buNone/>
              <a:defRPr lang="en-US" sz="2000" kern="1200" spc="5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440000" indent="0">
              <a:buNone/>
              <a:defRPr lang="en-US" sz="2000" kern="1200" spc="5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Calibri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89466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9" r:id="rId12"/>
    <p:sldLayoutId id="2147483710" r:id="rId13"/>
    <p:sldLayoutId id="2147483712" r:id="rId14"/>
    <p:sldLayoutId id="2147483715" r:id="rId15"/>
    <p:sldLayoutId id="2147483717" r:id="rId16"/>
    <p:sldLayoutId id="2147483672" r:id="rId1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Client Satisfaction Survey 2024</a:t>
            </a:r>
            <a:br>
              <a:rPr lang="en-US" b="1" dirty="0"/>
            </a:br>
            <a:br>
              <a:rPr lang="en-US" dirty="0"/>
            </a:br>
            <a:r>
              <a:rPr lang="en-US" sz="4400" dirty="0"/>
              <a:t>Shalom House,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86C4-3D56-C3C1-AABA-12D5E071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00" y="155803"/>
            <a:ext cx="10213200" cy="1112836"/>
          </a:xfrm>
        </p:spPr>
        <p:txBody>
          <a:bodyPr>
            <a:normAutofit/>
          </a:bodyPr>
          <a:lstStyle/>
          <a:p>
            <a:r>
              <a:rPr lang="en-US" sz="5400" dirty="0"/>
              <a:t>Survey Question 9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D39C09-10C5-FA68-FEAA-3D9812AE29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034544"/>
              </p:ext>
            </p:extLst>
          </p:nvPr>
        </p:nvGraphicFramePr>
        <p:xfrm>
          <a:off x="116114" y="1611086"/>
          <a:ext cx="6926943" cy="5246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18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34F7-E81F-DA80-6F68-F420B53E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Survey Question 10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003DF60-8F8B-96CD-BA04-F528A1BF25CA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304931954"/>
              </p:ext>
            </p:extLst>
          </p:nvPr>
        </p:nvGraphicFramePr>
        <p:xfrm>
          <a:off x="2873830" y="1698171"/>
          <a:ext cx="8751434" cy="465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27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5F51-8F7B-E20F-C9C9-B48FC6E4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79" y="370552"/>
            <a:ext cx="8647721" cy="1185045"/>
          </a:xfrm>
        </p:spPr>
        <p:txBody>
          <a:bodyPr>
            <a:normAutofit/>
          </a:bodyPr>
          <a:lstStyle/>
          <a:p>
            <a:r>
              <a:rPr lang="en-US" sz="5400" dirty="0"/>
              <a:t>Survey Question 11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C908FBE-02E2-BDFC-02C0-D2E174389A4A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496954093"/>
              </p:ext>
            </p:extLst>
          </p:nvPr>
        </p:nvGraphicFramePr>
        <p:xfrm>
          <a:off x="568325" y="1997075"/>
          <a:ext cx="8651875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0714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7FC9-98C6-12FD-A55F-7F52F41C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Survey Question 12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991E64A-9DF3-3CFA-C150-B6A99EF33B1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2355048"/>
              </p:ext>
            </p:extLst>
          </p:nvPr>
        </p:nvGraphicFramePr>
        <p:xfrm>
          <a:off x="2639106" y="1997073"/>
          <a:ext cx="7647894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91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81C2-48D4-BE61-C16D-74B209E5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Survey Question 13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390F7D-8E51-7F8A-2214-47B8B5F1DE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647093"/>
              </p:ext>
            </p:extLst>
          </p:nvPr>
        </p:nvGraphicFramePr>
        <p:xfrm>
          <a:off x="301171" y="1709056"/>
          <a:ext cx="6404429" cy="475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755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6A56-8678-59DA-79D4-8B260AA3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Survey Question 14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2D77A56-B87E-5D69-8C08-8D2F21E00821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689608526"/>
              </p:ext>
            </p:extLst>
          </p:nvPr>
        </p:nvGraphicFramePr>
        <p:xfrm>
          <a:off x="3592060" y="1931761"/>
          <a:ext cx="7062787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2574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F8EE-00F6-F9ED-C965-CECFCB8D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048" y="937079"/>
            <a:ext cx="6255903" cy="706664"/>
          </a:xfrm>
        </p:spPr>
        <p:txBody>
          <a:bodyPr/>
          <a:lstStyle/>
          <a:p>
            <a:r>
              <a:rPr lang="en-US" dirty="0"/>
              <a:t>Survey Question 15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EF10DD-E104-4ADC-F49E-30BEF9ADD66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85118786"/>
              </p:ext>
            </p:extLst>
          </p:nvPr>
        </p:nvGraphicFramePr>
        <p:xfrm>
          <a:off x="2286000" y="2144713"/>
          <a:ext cx="7659688" cy="405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579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85C9-113A-DFD5-E656-F3335BE1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22" y="418308"/>
            <a:ext cx="5936668" cy="920636"/>
          </a:xfrm>
        </p:spPr>
        <p:txBody>
          <a:bodyPr/>
          <a:lstStyle/>
          <a:p>
            <a:r>
              <a:rPr lang="en-US" sz="5400" dirty="0"/>
              <a:t>Survey Question 16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20CC6B-EEE8-FAB0-F5E2-B778F5A2BA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921445"/>
              </p:ext>
            </p:extLst>
          </p:nvPr>
        </p:nvGraphicFramePr>
        <p:xfrm>
          <a:off x="-1386114" y="150464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848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226E-99C1-8671-3ACA-11AE2381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Survey Question 17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59CA46-E6AF-3129-CEF6-865E5795951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899358586"/>
              </p:ext>
            </p:extLst>
          </p:nvPr>
        </p:nvGraphicFramePr>
        <p:xfrm>
          <a:off x="568325" y="1997075"/>
          <a:ext cx="8651875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309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6C9D-655B-710C-D43C-D69E9BA8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Guardian Survey </a:t>
            </a:r>
            <a:br>
              <a:rPr lang="en-US" dirty="0"/>
            </a:br>
            <a:r>
              <a:rPr lang="en-US" dirty="0"/>
              <a:t>Rate of Return 41.6%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B960-5AA3-A5D0-F3A5-A7E511262C7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1. Are you satisfied with the housing the person under your  guardianship received from Shalom House? </a:t>
            </a:r>
          </a:p>
          <a:p>
            <a:pPr marL="393192" lvl="1" indent="0">
              <a:buNone/>
            </a:pPr>
            <a:r>
              <a:rPr lang="en-US" sz="2000" dirty="0"/>
              <a:t>	Yes 93.%		No 0%		Not Applicable 7%</a:t>
            </a:r>
          </a:p>
          <a:p>
            <a:pPr marL="393192" lvl="1" indent="0">
              <a:buNone/>
            </a:pPr>
            <a:endParaRPr lang="en-US" sz="2000" dirty="0"/>
          </a:p>
          <a:p>
            <a:pPr marL="393192" lvl="1" indent="0">
              <a:buNone/>
            </a:pPr>
            <a:r>
              <a:rPr lang="en-US" sz="2000" dirty="0"/>
              <a:t>2. Are you satisfied with the services from the list above, that the person under your guardianship receives from SHI?</a:t>
            </a:r>
          </a:p>
          <a:p>
            <a:pPr marL="107442" lvl="1" indent="0">
              <a:buNone/>
            </a:pPr>
            <a:r>
              <a:rPr lang="en-US" sz="2000" dirty="0"/>
              <a:t>	Yes 86.6%		No 0%		Not Applicable 13%</a:t>
            </a:r>
          </a:p>
          <a:p>
            <a:pPr marL="393192" lvl="1" indent="0">
              <a:buNone/>
            </a:pPr>
            <a:endParaRPr lang="en-US" sz="2000" dirty="0"/>
          </a:p>
          <a:p>
            <a:pPr marL="393192" lvl="1" indent="0">
              <a:buNone/>
            </a:pPr>
            <a:r>
              <a:rPr lang="en-US" sz="2000" dirty="0"/>
              <a:t>3. Does staff involve you in decisions regarding the person under your guardianship?</a:t>
            </a:r>
          </a:p>
          <a:p>
            <a:pPr marL="393192" lvl="1" indent="0">
              <a:buNone/>
            </a:pPr>
            <a:r>
              <a:rPr lang="en-US" sz="2000" dirty="0"/>
              <a:t>	Yes 93%		No 7%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0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33A5-6B74-8CB5-12A5-2DA99619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Survey Rate of Return </a:t>
            </a:r>
            <a:br>
              <a:rPr lang="en-US" dirty="0"/>
            </a:br>
            <a:r>
              <a:rPr lang="en-US" sz="2800" dirty="0"/>
              <a:t>Residential &amp; CRS 2023</a:t>
            </a:r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4B26431-EC41-DA3E-3DBE-8A9408F3E6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164249"/>
              </p:ext>
            </p:extLst>
          </p:nvPr>
        </p:nvGraphicFramePr>
        <p:xfrm>
          <a:off x="1024128" y="1769806"/>
          <a:ext cx="4275459" cy="4539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581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5877-F96B-C9B8-C321-68D68C90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CEE0-2B6C-DCCD-E16B-C7E79AD53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000" dirty="0"/>
              <a:t>4. Do you feel you have been involved enough in developing the RSP/ISP for the person under your guardianship? 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000" dirty="0"/>
              <a:t>	Yes 86.6%		No 6.6%		No Response 6.6%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000" dirty="0"/>
              <a:t>5. Do you think staff here believes the person under your guardianship can grow, change and recover? </a:t>
            </a:r>
          </a:p>
          <a:p>
            <a:pPr marL="109728" lvl="1">
              <a:spcBef>
                <a:spcPts val="400"/>
              </a:spcBef>
              <a:buSzPct val="68000"/>
            </a:pPr>
            <a:r>
              <a:rPr lang="en-US" sz="2000" dirty="0"/>
              <a:t>	Yes 80%		No 13 %			No Response 6.6%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6. Do you feel the person under your guardianship is treated with respect and dignity by staff? </a:t>
            </a:r>
          </a:p>
          <a:p>
            <a:pPr marL="109728" lvl="1">
              <a:spcBef>
                <a:spcPts val="400"/>
              </a:spcBef>
              <a:buSzPct val="68000"/>
            </a:pPr>
            <a:r>
              <a:rPr lang="en-US" sz="2000" dirty="0"/>
              <a:t>	Yes 100%		No 0%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0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C3DE-1FAF-6DAE-A464-4C737856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90A5B-0B86-930B-CEF6-6ACA42DA1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000" dirty="0"/>
              <a:t>7. Is staff available to answer questions? 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000" dirty="0"/>
              <a:t>	Yes 93.3%		No 6.6%		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000" dirty="0"/>
              <a:t>8. Do you feel comfortable bringing up your concerns with staff? 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000" dirty="0"/>
              <a:t>	Yes 86.6%		No 13.3%		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1800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1800" dirty="0"/>
              <a:t>9. Are you satisfied with the assistance the person under your guardianship gets with doctor and other medical visits? 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1800" dirty="0"/>
              <a:t>	Yes 93.6%		No 6.6%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43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Kristine Lausier</a:t>
            </a:r>
          </a:p>
          <a:p>
            <a:r>
              <a:rPr lang="en-US" dirty="0"/>
              <a:t>Assistant Director of Operations</a:t>
            </a:r>
          </a:p>
          <a:p>
            <a:r>
              <a:rPr lang="en-US" dirty="0"/>
              <a:t>klausier@shalomhouseinc.org</a:t>
            </a:r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5F51-8F7B-E20F-C9C9-B48FC6E4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Survey Question 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4FA36D8-2BAD-0757-4AF2-9AC4E17B00E7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733675574"/>
              </p:ext>
            </p:extLst>
          </p:nvPr>
        </p:nvGraphicFramePr>
        <p:xfrm>
          <a:off x="568325" y="1997075"/>
          <a:ext cx="8651875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39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2CE6-9888-7517-E917-030CCC0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Survey Question 3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0648B28-AF3D-7AD5-5907-DD1D33A2B714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268928086"/>
              </p:ext>
            </p:extLst>
          </p:nvPr>
        </p:nvGraphicFramePr>
        <p:xfrm>
          <a:off x="3403544" y="1780765"/>
          <a:ext cx="7553325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04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1A7AE-B030-16D5-293C-A9083AC6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Survey Question 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DCDD18-E859-9A79-2473-FBFFF1ACD4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1973056"/>
              </p:ext>
            </p:extLst>
          </p:nvPr>
        </p:nvGraphicFramePr>
        <p:xfrm>
          <a:off x="-281931" y="2058731"/>
          <a:ext cx="7004061" cy="467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71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B3C7-59F0-23C1-E0BE-2658E547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Survey Question 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FC7B45-9C2E-6E3D-AC4A-E082B5A50E47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118397955"/>
              </p:ext>
            </p:extLst>
          </p:nvPr>
        </p:nvGraphicFramePr>
        <p:xfrm>
          <a:off x="3157538" y="1997075"/>
          <a:ext cx="8467725" cy="433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17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F96C-0C35-B87C-75FE-9B09D0C3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408" y="1187450"/>
            <a:ext cx="6255903" cy="837995"/>
          </a:xfrm>
        </p:spPr>
        <p:txBody>
          <a:bodyPr/>
          <a:lstStyle/>
          <a:p>
            <a:r>
              <a:rPr lang="en-US" sz="5400" dirty="0"/>
              <a:t>Survey Question 6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3E604D-7454-F194-4CF3-98066B7D0C4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54407458"/>
              </p:ext>
            </p:extLst>
          </p:nvPr>
        </p:nvGraphicFramePr>
        <p:xfrm>
          <a:off x="2285999" y="2143433"/>
          <a:ext cx="7821561" cy="438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367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5F51-8F7B-E20F-C9C9-B48FC6E4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79" y="370552"/>
            <a:ext cx="8647721" cy="1185045"/>
          </a:xfrm>
        </p:spPr>
        <p:txBody>
          <a:bodyPr>
            <a:normAutofit/>
          </a:bodyPr>
          <a:lstStyle/>
          <a:p>
            <a:r>
              <a:rPr lang="en-US" sz="5400" dirty="0"/>
              <a:t>Survey Question 7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F8893FC-05ED-A0F5-6D51-DB97628848C0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641837136"/>
              </p:ext>
            </p:extLst>
          </p:nvPr>
        </p:nvGraphicFramePr>
        <p:xfrm>
          <a:off x="568325" y="1997075"/>
          <a:ext cx="8651875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74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CE6C-A1A6-6277-1B37-61693E70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408" y="1187451"/>
            <a:ext cx="6255903" cy="1112838"/>
          </a:xfrm>
        </p:spPr>
        <p:txBody>
          <a:bodyPr/>
          <a:lstStyle/>
          <a:p>
            <a:r>
              <a:rPr lang="en-US" sz="5400" dirty="0"/>
              <a:t>Survey Question 8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964EC7-6336-EFCE-D3E0-CC8172666C4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83004539"/>
              </p:ext>
            </p:extLst>
          </p:nvPr>
        </p:nvGraphicFramePr>
        <p:xfrm>
          <a:off x="2266156" y="2678112"/>
          <a:ext cx="7782412" cy="396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42621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{A7393E08-26CC-490D-AC69-2195BF7A4E5B}tf11158769_win32</Template>
  <TotalTime>1491</TotalTime>
  <Words>731</Words>
  <Application>Microsoft Office PowerPoint</Application>
  <PresentationFormat>Widescreen</PresentationFormat>
  <Paragraphs>79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Avenir Next LT Pro</vt:lpstr>
      <vt:lpstr>Calibri</vt:lpstr>
      <vt:lpstr>Goudy Old Style</vt:lpstr>
      <vt:lpstr>Wingdings</vt:lpstr>
      <vt:lpstr>FrostyVTI</vt:lpstr>
      <vt:lpstr>Client Satisfaction Survey 2024  Shalom House, Inc.</vt:lpstr>
      <vt:lpstr>Survey Rate of Return  Residential &amp; CRS 2023</vt:lpstr>
      <vt:lpstr>Survey Question 2</vt:lpstr>
      <vt:lpstr>Survey Question 3</vt:lpstr>
      <vt:lpstr>Survey Question 4</vt:lpstr>
      <vt:lpstr>Survey Question 5</vt:lpstr>
      <vt:lpstr>Survey Question 6</vt:lpstr>
      <vt:lpstr>Survey Question 7</vt:lpstr>
      <vt:lpstr>Survey Question 8</vt:lpstr>
      <vt:lpstr>Survey Question 9</vt:lpstr>
      <vt:lpstr>Survey Question 10</vt:lpstr>
      <vt:lpstr>Survey Question 11 </vt:lpstr>
      <vt:lpstr>Survey Question 12</vt:lpstr>
      <vt:lpstr>Survey Question 13 </vt:lpstr>
      <vt:lpstr>Survey Question 14</vt:lpstr>
      <vt:lpstr>Survey Question 15</vt:lpstr>
      <vt:lpstr>Survey Question 16</vt:lpstr>
      <vt:lpstr>Survey Question 17</vt:lpstr>
      <vt:lpstr>Guardian Survey  Rate of Return 41.6%</vt:lpstr>
      <vt:lpstr>Guardian Survey</vt:lpstr>
      <vt:lpstr>Guardian Survey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Kristine Lausier</dc:creator>
  <cp:lastModifiedBy>Emily Mitchell</cp:lastModifiedBy>
  <cp:revision>8</cp:revision>
  <dcterms:created xsi:type="dcterms:W3CDTF">2024-08-06T19:25:38Z</dcterms:created>
  <dcterms:modified xsi:type="dcterms:W3CDTF">2024-12-18T19:11:48Z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